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22"/>
  </p:notesMasterIdLst>
  <p:handoutMasterIdLst>
    <p:handoutMasterId r:id="rId23"/>
  </p:handoutMasterIdLst>
  <p:sldIdLst>
    <p:sldId id="373" r:id="rId5"/>
    <p:sldId id="395" r:id="rId6"/>
    <p:sldId id="385" r:id="rId7"/>
    <p:sldId id="396" r:id="rId8"/>
    <p:sldId id="418" r:id="rId9"/>
    <p:sldId id="415" r:id="rId10"/>
    <p:sldId id="419" r:id="rId11"/>
    <p:sldId id="421" r:id="rId12"/>
    <p:sldId id="422" r:id="rId13"/>
    <p:sldId id="420" r:id="rId14"/>
    <p:sldId id="423" r:id="rId15"/>
    <p:sldId id="425" r:id="rId16"/>
    <p:sldId id="412" r:id="rId17"/>
    <p:sldId id="413" r:id="rId18"/>
    <p:sldId id="406" r:id="rId19"/>
    <p:sldId id="407" r:id="rId20"/>
    <p:sldId id="42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A5B159-FF9E-41E4-B9FB-597197D83608}" v="4" dt="2025-10-16T11:06:15.218"/>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741"/>
    <p:restoredTop sz="94712"/>
  </p:normalViewPr>
  <p:slideViewPr>
    <p:cSldViewPr snapToGrid="0">
      <p:cViewPr varScale="1">
        <p:scale>
          <a:sx n="59" d="100"/>
          <a:sy n="59" d="100"/>
        </p:scale>
        <p:origin x="1240" y="52"/>
      </p:cViewPr>
      <p:guideLst/>
    </p:cSldViewPr>
  </p:slideViewPr>
  <p:notesTextViewPr>
    <p:cViewPr>
      <p:scale>
        <a:sx n="1" d="1"/>
        <a:sy n="1" d="1"/>
      </p:scale>
      <p:origin x="0" y="0"/>
    </p:cViewPr>
  </p:notesTextViewPr>
  <p:notesViewPr>
    <p:cSldViewPr snapToGrid="0">
      <p:cViewPr>
        <p:scale>
          <a:sx n="1" d="2"/>
          <a:sy n="1" d="2"/>
        </p:scale>
        <p:origin x="9160" y="32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eorgi Tomlinson" userId="e76ba389-74dd-4eca-9c14-31753fa7139d" providerId="ADAL" clId="{16A08A37-8542-4EA5-9490-09A5BDD0C9B5}"/>
    <pc:docChg chg="custSel mod modSld">
      <pc:chgData name="Georgi Tomlinson" userId="e76ba389-74dd-4eca-9c14-31753fa7139d" providerId="ADAL" clId="{16A08A37-8542-4EA5-9490-09A5BDD0C9B5}" dt="2025-10-08T00:58:36.557" v="11" actId="962"/>
      <pc:docMkLst>
        <pc:docMk/>
      </pc:docMkLst>
      <pc:sldChg chg="addSp delSp modSp mod">
        <pc:chgData name="Georgi Tomlinson" userId="e76ba389-74dd-4eca-9c14-31753fa7139d" providerId="ADAL" clId="{16A08A37-8542-4EA5-9490-09A5BDD0C9B5}" dt="2025-10-08T00:58:36.557" v="11" actId="962"/>
        <pc:sldMkLst>
          <pc:docMk/>
          <pc:sldMk cId="2248824183" sldId="373"/>
        </pc:sldMkLst>
        <pc:picChg chg="add mod ord">
          <ac:chgData name="Georgi Tomlinson" userId="e76ba389-74dd-4eca-9c14-31753fa7139d" providerId="ADAL" clId="{16A08A37-8542-4EA5-9490-09A5BDD0C9B5}" dt="2025-10-08T00:58:36.557" v="11" actId="962"/>
          <ac:picMkLst>
            <pc:docMk/>
            <pc:sldMk cId="2248824183" sldId="373"/>
            <ac:picMk id="13" creationId="{DF4E3CB4-0E0A-9138-4B3D-4F03B2B0E9E3}"/>
          </ac:picMkLst>
        </pc:picChg>
      </pc:sldChg>
      <pc:sldChg chg="modSp mod">
        <pc:chgData name="Georgi Tomlinson" userId="e76ba389-74dd-4eca-9c14-31753fa7139d" providerId="ADAL" clId="{16A08A37-8542-4EA5-9490-09A5BDD0C9B5}" dt="2025-10-08T00:54:31.158" v="0" actId="313"/>
        <pc:sldMkLst>
          <pc:docMk/>
          <pc:sldMk cId="2076966032" sldId="395"/>
        </pc:sldMkLst>
        <pc:spChg chg="mod">
          <ac:chgData name="Georgi Tomlinson" userId="e76ba389-74dd-4eca-9c14-31753fa7139d" providerId="ADAL" clId="{16A08A37-8542-4EA5-9490-09A5BDD0C9B5}" dt="2025-10-08T00:54:31.158" v="0" actId="313"/>
          <ac:spMkLst>
            <pc:docMk/>
            <pc:sldMk cId="2076966032" sldId="395"/>
            <ac:spMk id="6" creationId="{09B06CCD-4F06-FD55-DE05-5BA8A8E16C9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10/16/2025</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16/10/2025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https://www.safeworkaustralia.gov.au/sites/default/files/2023-08/whs-principles-factsheets_overview_august2023.pdf - Factsheet</a:t>
            </a:r>
          </a:p>
          <a:p>
            <a:endParaRPr lang="en-AU" dirty="0"/>
          </a:p>
          <a:p>
            <a:r>
              <a:rPr lang="en-AU" dirty="0"/>
              <a:t>https://www.qld.gov.au/education/schools/procedures/health</a:t>
            </a:r>
          </a:p>
          <a:p>
            <a:endParaRPr lang="en-AU" dirty="0"/>
          </a:p>
          <a:p>
            <a:r>
              <a:rPr lang="en-AU" dirty="0"/>
              <a:t>https://www.safework.nsw.gov.au/__data/assets/pdf_file/0006/586347/guide-to-machine-safety.pdf</a:t>
            </a:r>
          </a:p>
          <a:p>
            <a:endParaRPr lang="en-AU" dirty="0"/>
          </a:p>
          <a:p>
            <a:r>
              <a:rPr lang="en-AU" dirty="0"/>
              <a:t>https://www.australianworkplacesafety.com.au/safe-use-of-machinery-and-equipment-in-australian-workplaces/</a:t>
            </a:r>
          </a:p>
          <a:p>
            <a:endParaRPr lang="en-AU" dirty="0"/>
          </a:p>
          <a:p>
            <a:r>
              <a:rPr lang="en-AU" dirty="0"/>
              <a:t>https://education.qld.gov.au/curriculum/stages-of-schooling/CARA/activity-guidelines/practical-workshop-activities</a:t>
            </a:r>
          </a:p>
        </p:txBody>
      </p:sp>
      <p:sp>
        <p:nvSpPr>
          <p:cNvPr id="4" name="Slide Number Placeholder 3"/>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40897256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46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115726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2564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966480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506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6051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8590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799989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711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1993385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5575618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915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714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4928815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785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833637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90454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3870613091"/>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8071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3A192442-C9EE-1AC0-9261-4ADD4B4443DF}"/>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3" name="Rectangle 2">
            <a:extLst>
              <a:ext uri="{FF2B5EF4-FFF2-40B4-BE49-F238E27FC236}">
                <a16:creationId xmlns:a16="http://schemas.microsoft.com/office/drawing/2014/main" id="{AE29F71B-D12B-6A79-11C7-9D37F27F8C82}"/>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0BB1201-8A5C-148C-F6D6-4B8B86E0A9C5}"/>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590099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276D2ABF-FCAF-EA3C-CD6B-3E51933A830B}"/>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9" name="Rectangle 8">
            <a:extLst>
              <a:ext uri="{FF2B5EF4-FFF2-40B4-BE49-F238E27FC236}">
                <a16:creationId xmlns:a16="http://schemas.microsoft.com/office/drawing/2014/main" id="{B88AAB08-0786-72F2-BD95-E73D1463ECC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20C15285-209E-1133-FD9A-12A5388070C9}"/>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37961822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709817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a:p>
        </p:txBody>
      </p:sp>
    </p:spTree>
    <p:extLst>
      <p:ext uri="{BB962C8B-B14F-4D97-AF65-F5344CB8AC3E}">
        <p14:creationId xmlns:p14="http://schemas.microsoft.com/office/powerpoint/2010/main" val="22539947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1"/>
              </a:gs>
              <a:gs pos="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1310108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1"/>
              </a:gs>
              <a:gs pos="100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a:p>
        </p:txBody>
      </p:sp>
    </p:spTree>
    <p:extLst>
      <p:ext uri="{BB962C8B-B14F-4D97-AF65-F5344CB8AC3E}">
        <p14:creationId xmlns:p14="http://schemas.microsoft.com/office/powerpoint/2010/main" val="29635804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93213239"/>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dirty="0"/>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7067147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20964211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endParaRPr lang="en-AU" dirty="0"/>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endParaRPr lang="en-GB" dirty="0"/>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dirty="0"/>
              <a:t>TAG ACTIVITY ICONS FOR USE</a:t>
            </a:r>
          </a:p>
        </p:txBody>
      </p:sp>
    </p:spTree>
    <p:extLst>
      <p:ext uri="{BB962C8B-B14F-4D97-AF65-F5344CB8AC3E}">
        <p14:creationId xmlns:p14="http://schemas.microsoft.com/office/powerpoint/2010/main" val="22465105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endParaRPr lang="en-AU" dirty="0"/>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dirty="0"/>
              <a:t>TAG INSPIRATION ICONS FOR USE</a:t>
            </a:r>
          </a:p>
        </p:txBody>
      </p:sp>
    </p:spTree>
    <p:extLst>
      <p:ext uri="{BB962C8B-B14F-4D97-AF65-F5344CB8AC3E}">
        <p14:creationId xmlns:p14="http://schemas.microsoft.com/office/powerpoint/2010/main" val="55438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102632737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3107437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759647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016290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20016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6427178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4083152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0684248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798132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03274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570072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644460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522522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dirty="0"/>
              <a:t>Click to edit Master title style</a:t>
            </a:r>
            <a:endParaRPr lang="en-AU" dirty="0"/>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515937"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b="0" dirty="0">
                <a:solidFill>
                  <a:schemeClr val="accent5"/>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6073138" y="739140"/>
            <a:ext cx="45719" cy="12192001"/>
          </a:xfrm>
          <a:prstGeom prst="rect">
            <a:avLst/>
          </a:prstGeom>
          <a:gradFill>
            <a:gsLst>
              <a:gs pos="0">
                <a:schemeClr val="accent1"/>
              </a:gs>
              <a:gs pos="100000">
                <a:schemeClr val="accent3"/>
              </a:gs>
            </a:gsLst>
            <a:lin ang="12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96583910"/>
      </p:ext>
    </p:extLst>
  </p:cSld>
  <p:clrMap bg1="lt1" tx1="dk1" bg2="lt2" tx2="dk2" accent1="accent1" accent2="accent2" accent3="accent3" accent4="accent4" accent5="accent5" accent6="accent6" hlink="hlink" folHlink="folHlink"/>
  <p:sldLayoutIdLst>
    <p:sldLayoutId id="2147483747" r:id="rId1"/>
    <p:sldLayoutId id="2147483649" r:id="rId2"/>
    <p:sldLayoutId id="2147483763" r:id="rId3"/>
    <p:sldLayoutId id="2147483765" r:id="rId4"/>
    <p:sldLayoutId id="2147483766" r:id="rId5"/>
    <p:sldLayoutId id="2147483767" r:id="rId6"/>
    <p:sldLayoutId id="2147483721" r:id="rId7"/>
    <p:sldLayoutId id="2147483683" r:id="rId8"/>
    <p:sldLayoutId id="2147483717" r:id="rId9"/>
    <p:sldLayoutId id="2147483733" r:id="rId10"/>
    <p:sldLayoutId id="2147483749" r:id="rId11"/>
    <p:sldLayoutId id="2147483722" r:id="rId12"/>
    <p:sldLayoutId id="2147483724" r:id="rId13"/>
    <p:sldLayoutId id="2147483750" r:id="rId14"/>
    <p:sldLayoutId id="2147483728" r:id="rId15"/>
    <p:sldLayoutId id="2147483745" r:id="rId16"/>
    <p:sldLayoutId id="2147483752" r:id="rId17"/>
    <p:sldLayoutId id="2147483741" r:id="rId18"/>
    <p:sldLayoutId id="2147483740" r:id="rId19"/>
    <p:sldLayoutId id="2147483676" r:id="rId20"/>
    <p:sldLayoutId id="2147483730" r:id="rId21"/>
    <p:sldLayoutId id="2147483720" r:id="rId22"/>
    <p:sldLayoutId id="2147483731" r:id="rId23"/>
    <p:sldLayoutId id="2147483743" r:id="rId24"/>
    <p:sldLayoutId id="2147483744" r:id="rId25"/>
    <p:sldLayoutId id="2147483771" r:id="rId26"/>
    <p:sldLayoutId id="2147483772" r:id="rId27"/>
    <p:sldLayoutId id="2147483773" r:id="rId28"/>
    <p:sldLayoutId id="2147483774" r:id="rId29"/>
    <p:sldLayoutId id="2147483775" r:id="rId30"/>
    <p:sldLayoutId id="2147483753" r:id="rId31"/>
    <p:sldLayoutId id="2147483734" r:id="rId32"/>
    <p:sldLayoutId id="2147483735" r:id="rId33"/>
    <p:sldLayoutId id="2147483736" r:id="rId34"/>
    <p:sldLayoutId id="2147483758" r:id="rId35"/>
    <p:sldLayoutId id="2147483760" r:id="rId36"/>
    <p:sldLayoutId id="2147483768" r:id="rId37"/>
    <p:sldLayoutId id="2147483761" r:id="rId38"/>
    <p:sldLayoutId id="2147483762" r:id="rId39"/>
    <p:sldLayoutId id="2147483754" r:id="rId40"/>
    <p:sldLayoutId id="2147483727" r:id="rId41"/>
    <p:sldLayoutId id="2147483746" r:id="rId42"/>
    <p:sldLayoutId id="2147483769" r:id="rId43"/>
    <p:sldLayoutId id="2147483770" r:id="rId44"/>
    <p:sldLayoutId id="2147483777" r:id="rId45"/>
    <p:sldLayoutId id="2147483776" r:id="rId46"/>
    <p:sldLayoutId id="2147483780" r:id="rId47"/>
    <p:sldLayoutId id="2147483779" r:id="rId48"/>
    <p:sldLayoutId id="2147483778" r:id="rId49"/>
    <p:sldLayoutId id="2147483650" r:id="rId50"/>
    <p:sldLayoutId id="2147483651" r:id="rId51"/>
    <p:sldLayoutId id="2147483652" r:id="rId52"/>
    <p:sldLayoutId id="2147483653" r:id="rId53"/>
    <p:sldLayoutId id="2147483654" r:id="rId54"/>
    <p:sldLayoutId id="2147483655" r:id="rId55"/>
    <p:sldLayoutId id="2147483657" r:id="rId56"/>
    <p:sldLayoutId id="2147483658" r:id="rId57"/>
    <p:sldLayoutId id="2147483659" r:id="rId58"/>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8.emf"/><Relationship Id="rId1" Type="http://schemas.openxmlformats.org/officeDocument/2006/relationships/slideLayout" Target="../slideLayouts/slideLayout20.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Layout" Target="../slideLayouts/slideLayout20.xml"/><Relationship Id="rId1" Type="http://schemas.openxmlformats.org/officeDocument/2006/relationships/video" Target="https://www.youtube.com/embed/J63dZsw7Ia4" TargetMode="External"/><Relationship Id="rId4" Type="http://schemas.openxmlformats.org/officeDocument/2006/relationships/image" Target="../media/image42.jpeg"/></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3.jpeg"/><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4.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45.jpeg"/><Relationship Id="rId1" Type="http://schemas.openxmlformats.org/officeDocument/2006/relationships/slideLayout" Target="../slideLayouts/slideLayout20.xml"/><Relationship Id="rId4" Type="http://schemas.openxmlformats.org/officeDocument/2006/relationships/image" Target="../media/image46.jpeg"/></Relationships>
</file>

<file path=ppt/slides/_rels/slide17.xml.rels><?xml version="1.0" encoding="UTF-8" standalone="yes"?>
<Relationships xmlns="http://schemas.openxmlformats.org/package/2006/relationships"><Relationship Id="rId3" Type="http://schemas.openxmlformats.org/officeDocument/2006/relationships/hyperlink" Target="https://www.aliexpress.com/item/1005004215921386.html" TargetMode="External"/><Relationship Id="rId2" Type="http://schemas.openxmlformats.org/officeDocument/2006/relationships/hyperlink" Target="http://toolnotes.com/home/machining/lathes-101/lathe-tools-and-toolholders/" TargetMode="External"/><Relationship Id="rId1" Type="http://schemas.openxmlformats.org/officeDocument/2006/relationships/slideLayout" Target="../slideLayouts/slideLayout20.xml"/><Relationship Id="rId4" Type="http://schemas.openxmlformats.org/officeDocument/2006/relationships/hyperlink" Target="https://www.youtube.com/watch?v=J63dZsw7Ia4"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6.xml"/><Relationship Id="rId4" Type="http://schemas.openxmlformats.org/officeDocument/2006/relationships/image" Target="../media/image17.jpeg"/></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8.emf"/><Relationship Id="rId1" Type="http://schemas.openxmlformats.org/officeDocument/2006/relationships/slideLayout" Target="../slideLayouts/slideLayout20.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8.emf"/><Relationship Id="rId1" Type="http://schemas.openxmlformats.org/officeDocument/2006/relationships/slideLayout" Target="../slideLayouts/slideLayout20.xml"/><Relationship Id="rId5" Type="http://schemas.openxmlformats.org/officeDocument/2006/relationships/image" Target="../media/image26.jpeg"/><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eg"/><Relationship Id="rId2" Type="http://schemas.openxmlformats.org/officeDocument/2006/relationships/image" Target="../media/image8.emf"/><Relationship Id="rId1" Type="http://schemas.openxmlformats.org/officeDocument/2006/relationships/slideLayout" Target="../slideLayouts/slideLayout20.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8.emf"/><Relationship Id="rId1" Type="http://schemas.openxmlformats.org/officeDocument/2006/relationships/slideLayout" Target="../slideLayouts/slideLayout20.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A3E8C-BBEC-DA23-889C-F38AC76ABFC6}"/>
            </a:ext>
          </a:extLst>
        </p:cNvPr>
        <p:cNvGrpSpPr/>
        <p:nvPr/>
      </p:nvGrpSpPr>
      <p:grpSpPr>
        <a:xfrm>
          <a:off x="0" y="0"/>
          <a:ext cx="0" cy="0"/>
          <a:chOff x="0" y="0"/>
          <a:chExt cx="0" cy="0"/>
        </a:xfrm>
      </p:grpSpPr>
      <p:pic>
        <p:nvPicPr>
          <p:cNvPr id="13" name="Picture Placeholder 12" descr="A person wearing a hard hat and earphones&#10;&#10;AI-generated content may be incorrect.">
            <a:extLst>
              <a:ext uri="{FF2B5EF4-FFF2-40B4-BE49-F238E27FC236}">
                <a16:creationId xmlns:a16="http://schemas.microsoft.com/office/drawing/2014/main" id="{DF4E3CB4-0E0A-9138-4B3D-4F03B2B0E9E3}"/>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pic>
        <p:nvPicPr>
          <p:cNvPr id="2" name="Picture Placeholder 14" descr="A person working on a machine&#10;&#10;AI-generated content may be incorrect.">
            <a:extLst>
              <a:ext uri="{FF2B5EF4-FFF2-40B4-BE49-F238E27FC236}">
                <a16:creationId xmlns:a16="http://schemas.microsoft.com/office/drawing/2014/main" id="{79C64BDE-6EFE-F1C0-F540-A987C4B7B2A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rot="276799">
            <a:off x="11582400" y="242887"/>
            <a:ext cx="364331" cy="154782"/>
          </a:xfrm>
          <a:prstGeom prst="rect">
            <a:avLst/>
          </a:prstGeom>
          <a:noFill/>
          <a:ln>
            <a:noFill/>
          </a:ln>
        </p:spPr>
      </p:pic>
      <p:pic>
        <p:nvPicPr>
          <p:cNvPr id="6" name="Picture Placeholder 14" descr="A person working on a machine&#10;&#10;AI-generated content may be incorrect.">
            <a:extLst>
              <a:ext uri="{FF2B5EF4-FFF2-40B4-BE49-F238E27FC236}">
                <a16:creationId xmlns:a16="http://schemas.microsoft.com/office/drawing/2014/main" id="{857684CC-FADF-5816-1DC8-23DBCF2E1314}"/>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rot="263675">
            <a:off x="11563350" y="435769"/>
            <a:ext cx="364331" cy="154782"/>
          </a:xfrm>
          <a:prstGeom prst="rect">
            <a:avLst/>
          </a:prstGeom>
          <a:noFill/>
          <a:ln>
            <a:noFill/>
          </a:ln>
        </p:spPr>
      </p:pic>
      <p:pic>
        <p:nvPicPr>
          <p:cNvPr id="7" name="Picture Placeholder 14" descr="A person working on a machine&#10;&#10;AI-generated content may be incorrect.">
            <a:extLst>
              <a:ext uri="{FF2B5EF4-FFF2-40B4-BE49-F238E27FC236}">
                <a16:creationId xmlns:a16="http://schemas.microsoft.com/office/drawing/2014/main" id="{F8D8FF6D-3842-9877-6808-A6B955C25FB4}"/>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rot="265973">
            <a:off x="11537517" y="613740"/>
            <a:ext cx="388919" cy="135060"/>
          </a:xfrm>
          <a:prstGeom prst="rect">
            <a:avLst/>
          </a:prstGeom>
          <a:noFill/>
        </p:spPr>
      </p:pic>
      <p:sp>
        <p:nvSpPr>
          <p:cNvPr id="5" name="Text Placeholder 4">
            <a:extLst>
              <a:ext uri="{FF2B5EF4-FFF2-40B4-BE49-F238E27FC236}">
                <a16:creationId xmlns:a16="http://schemas.microsoft.com/office/drawing/2014/main" id="{1F457EE3-7089-BEE0-D389-47DAAEF3DBF9}"/>
              </a:ext>
            </a:extLst>
          </p:cNvPr>
          <p:cNvSpPr>
            <a:spLocks noGrp="1"/>
          </p:cNvSpPr>
          <p:nvPr>
            <p:ph type="body" sz="quarter" idx="10"/>
          </p:nvPr>
        </p:nvSpPr>
        <p:spPr>
          <a:xfrm>
            <a:off x="1064653" y="1537594"/>
            <a:ext cx="4191954" cy="903700"/>
          </a:xfrm>
        </p:spPr>
        <p:txBody>
          <a:bodyPr/>
          <a:lstStyle/>
          <a:p>
            <a:r>
              <a:rPr lang="en-US" dirty="0"/>
              <a:t>Module 5.5</a:t>
            </a:r>
          </a:p>
        </p:txBody>
      </p:sp>
      <p:sp>
        <p:nvSpPr>
          <p:cNvPr id="8" name="Title 7">
            <a:extLst>
              <a:ext uri="{FF2B5EF4-FFF2-40B4-BE49-F238E27FC236}">
                <a16:creationId xmlns:a16="http://schemas.microsoft.com/office/drawing/2014/main" id="{6A050438-D88C-AA70-C21A-68E8E52F4DD4}"/>
              </a:ext>
            </a:extLst>
          </p:cNvPr>
          <p:cNvSpPr>
            <a:spLocks noGrp="1"/>
          </p:cNvSpPr>
          <p:nvPr>
            <p:ph type="ctrTitle"/>
          </p:nvPr>
        </p:nvSpPr>
        <p:spPr>
          <a:xfrm>
            <a:off x="1064653" y="2589704"/>
            <a:ext cx="8268198" cy="1291498"/>
          </a:xfrm>
        </p:spPr>
        <p:txBody>
          <a:bodyPr/>
          <a:lstStyle/>
          <a:p>
            <a:r>
              <a:rPr lang="en-AU" sz="4400" dirty="0"/>
              <a:t>Correct Tooling Selection For </a:t>
            </a:r>
            <a:br>
              <a:rPr lang="en-AU" sz="4400" dirty="0"/>
            </a:br>
            <a:r>
              <a:rPr lang="en-AU" sz="4400" dirty="0"/>
              <a:t> Lathe Operations</a:t>
            </a:r>
            <a:endParaRPr lang="en-GB" sz="4400" dirty="0"/>
          </a:p>
        </p:txBody>
      </p:sp>
    </p:spTree>
    <p:extLst>
      <p:ext uri="{BB962C8B-B14F-4D97-AF65-F5344CB8AC3E}">
        <p14:creationId xmlns:p14="http://schemas.microsoft.com/office/powerpoint/2010/main" val="2248824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3454090" y="168315"/>
            <a:ext cx="5874022" cy="524553"/>
          </a:xfrm>
        </p:spPr>
        <p:txBody>
          <a:bodyPr/>
          <a:lstStyle/>
          <a:p>
            <a:pPr algn="ctr"/>
            <a:r>
              <a:rPr lang="en-US" dirty="0"/>
              <a:t>Lathe tooling cutting Direction</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33030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CUTTING DIRECTIONS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2" name="TextBox 1"/>
          <p:cNvSpPr txBox="1"/>
          <p:nvPr/>
        </p:nvSpPr>
        <p:spPr>
          <a:xfrm>
            <a:off x="2011355" y="1198013"/>
            <a:ext cx="8759491" cy="1754326"/>
          </a:xfrm>
          <a:prstGeom prst="rect">
            <a:avLst/>
          </a:prstGeom>
          <a:noFill/>
        </p:spPr>
        <p:txBody>
          <a:bodyPr wrap="square" rtlCol="0">
            <a:spAutoFit/>
          </a:bodyPr>
          <a:lstStyle/>
          <a:p>
            <a:r>
              <a:rPr lang="en-AU" dirty="0">
                <a:solidFill>
                  <a:schemeClr val="accent6"/>
                </a:solidFill>
              </a:rPr>
              <a:t>When machining on a lathe, you can cut forward/right-handed (towards the chuck) or backwards/left-handed (away from the chuck) by engaging the feeds or turning the saddle handle. These require your cutting faces to be on the side that is being driven into the material. That is why we also have “right hand” or “left hand” tooling. Another directional type of tooling is natural tooling. This means the tool can be plunged straight into the job like a parting or grooving tool. </a:t>
            </a:r>
          </a:p>
        </p:txBody>
      </p:sp>
      <p:sp>
        <p:nvSpPr>
          <p:cNvPr id="3" name="AutoShape 2" descr="right hand tool holder or left handed tool holder | The Hobby-Machinist"/>
          <p:cNvSpPr>
            <a:spLocks noChangeAspect="1" noChangeArrowheads="1"/>
          </p:cNvSpPr>
          <p:nvPr/>
        </p:nvSpPr>
        <p:spPr bwMode="auto">
          <a:xfrm>
            <a:off x="155574" y="-144463"/>
            <a:ext cx="1939925" cy="193993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827144" y="3457484"/>
            <a:ext cx="4821555" cy="2567322"/>
          </a:xfrm>
          <a:prstGeom prst="rect">
            <a:avLst/>
          </a:prstGeom>
        </p:spPr>
      </p:pic>
      <p:sp>
        <p:nvSpPr>
          <p:cNvPr id="8" name="TextBox 7"/>
          <p:cNvSpPr txBox="1"/>
          <p:nvPr/>
        </p:nvSpPr>
        <p:spPr>
          <a:xfrm>
            <a:off x="4147510" y="4713902"/>
            <a:ext cx="1390124" cy="369332"/>
          </a:xfrm>
          <a:prstGeom prst="rect">
            <a:avLst/>
          </a:prstGeom>
          <a:noFill/>
        </p:spPr>
        <p:txBody>
          <a:bodyPr wrap="none" rtlCol="0">
            <a:spAutoFit/>
          </a:bodyPr>
          <a:lstStyle/>
          <a:p>
            <a:r>
              <a:rPr lang="en-AU" b="1" dirty="0">
                <a:solidFill>
                  <a:schemeClr val="accent6"/>
                </a:solidFill>
              </a:rPr>
              <a:t>Right hand</a:t>
            </a:r>
          </a:p>
        </p:txBody>
      </p:sp>
      <p:sp>
        <p:nvSpPr>
          <p:cNvPr id="12" name="TextBox 11"/>
          <p:cNvSpPr txBox="1"/>
          <p:nvPr/>
        </p:nvSpPr>
        <p:spPr>
          <a:xfrm>
            <a:off x="7248123" y="4713902"/>
            <a:ext cx="1223412" cy="369332"/>
          </a:xfrm>
          <a:prstGeom prst="rect">
            <a:avLst/>
          </a:prstGeom>
          <a:noFill/>
        </p:spPr>
        <p:txBody>
          <a:bodyPr wrap="none" rtlCol="0">
            <a:spAutoFit/>
          </a:bodyPr>
          <a:lstStyle/>
          <a:p>
            <a:r>
              <a:rPr lang="en-AU" b="1" dirty="0">
                <a:solidFill>
                  <a:schemeClr val="accent6"/>
                </a:solidFill>
              </a:rPr>
              <a:t>Left hand</a:t>
            </a:r>
          </a:p>
        </p:txBody>
      </p:sp>
    </p:spTree>
    <p:extLst>
      <p:ext uri="{BB962C8B-B14F-4D97-AF65-F5344CB8AC3E}">
        <p14:creationId xmlns:p14="http://schemas.microsoft.com/office/powerpoint/2010/main" val="3030177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411992" y="168315"/>
            <a:ext cx="11465683" cy="524553"/>
          </a:xfrm>
        </p:spPr>
        <p:txBody>
          <a:bodyPr/>
          <a:lstStyle/>
          <a:p>
            <a:r>
              <a:rPr lang="en-US" dirty="0"/>
              <a:t>Lathe tooling geometry</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21783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CUTTING GEOMETRY</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2" name="TextBox 1"/>
          <p:cNvSpPr txBox="1"/>
          <p:nvPr/>
        </p:nvSpPr>
        <p:spPr>
          <a:xfrm>
            <a:off x="794084" y="1108597"/>
            <a:ext cx="7062537" cy="923330"/>
          </a:xfrm>
          <a:prstGeom prst="rect">
            <a:avLst/>
          </a:prstGeom>
          <a:noFill/>
        </p:spPr>
        <p:txBody>
          <a:bodyPr wrap="square" rtlCol="0">
            <a:spAutoFit/>
          </a:bodyPr>
          <a:lstStyle/>
          <a:p>
            <a:r>
              <a:rPr lang="en-AU" dirty="0">
                <a:solidFill>
                  <a:schemeClr val="accent6"/>
                </a:solidFill>
              </a:rPr>
              <a:t>The cutting faces and the angles on lathe tooling is very important to how the tooling works. If the angles are too shallow or steep it can greatly affect how the tool performs or even doesn’t cut at all.</a:t>
            </a:r>
          </a:p>
        </p:txBody>
      </p:sp>
      <p:pic>
        <p:nvPicPr>
          <p:cNvPr id="14338" name="Picture 2" descr="Lesson 4 Lathe Cutting Tools – Machine Shop VESL"/>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2215284" y="2249895"/>
            <a:ext cx="8351608" cy="3805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8006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733699" y="169605"/>
            <a:ext cx="10867751" cy="524553"/>
          </a:xfrm>
        </p:spPr>
        <p:txBody>
          <a:bodyPr/>
          <a:lstStyle/>
          <a:p>
            <a:r>
              <a:rPr lang="en-US" dirty="0"/>
              <a:t>Lathe tooling geometry</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21783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CUTTING GEOMETRY</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96912" y="809625"/>
            <a:ext cx="3301767" cy="2176462"/>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56286" y="809625"/>
            <a:ext cx="3476625" cy="2178877"/>
          </a:xfrm>
          <a:prstGeom prst="rect">
            <a:avLst/>
          </a:prstGeom>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950259" y="3733800"/>
            <a:ext cx="3448420" cy="2176462"/>
          </a:xfrm>
          <a:prstGeom prst="rect">
            <a:avLst/>
          </a:prstGeom>
        </p:spPr>
      </p:pic>
      <p:pic>
        <p:nvPicPr>
          <p:cNvPr id="7" name="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6286" y="3578076"/>
            <a:ext cx="3476625" cy="2055961"/>
          </a:xfrm>
          <a:prstGeom prst="rect">
            <a:avLst/>
          </a:prstGeom>
        </p:spPr>
      </p:pic>
    </p:spTree>
    <p:extLst>
      <p:ext uri="{BB962C8B-B14F-4D97-AF65-F5344CB8AC3E}">
        <p14:creationId xmlns:p14="http://schemas.microsoft.com/office/powerpoint/2010/main" val="26674922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66CDF-524B-9722-7080-B24C8770985F}"/>
            </a:ext>
          </a:extLst>
        </p:cNvPr>
        <p:cNvGrpSpPr/>
        <p:nvPr/>
      </p:nvGrpSpPr>
      <p:grpSpPr>
        <a:xfrm>
          <a:off x="0" y="0"/>
          <a:ext cx="0" cy="0"/>
          <a:chOff x="0" y="0"/>
          <a:chExt cx="0" cy="0"/>
        </a:xfrm>
      </p:grpSpPr>
      <p:sp>
        <p:nvSpPr>
          <p:cNvPr id="9" name="Text Placeholder 6">
            <a:extLst>
              <a:ext uri="{FF2B5EF4-FFF2-40B4-BE49-F238E27FC236}">
                <a16:creationId xmlns:a16="http://schemas.microsoft.com/office/drawing/2014/main" id="{993571CF-3938-56F9-D2EC-DA24747A91A1}"/>
              </a:ext>
            </a:extLst>
          </p:cNvPr>
          <p:cNvSpPr txBox="1">
            <a:spLocks/>
          </p:cNvSpPr>
          <p:nvPr/>
        </p:nvSpPr>
        <p:spPr>
          <a:xfrm>
            <a:off x="0" y="336632"/>
            <a:ext cx="339305" cy="3269338"/>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TOOLING CUTTING AND SET UP</a:t>
            </a:r>
          </a:p>
        </p:txBody>
      </p:sp>
      <p:sp>
        <p:nvSpPr>
          <p:cNvPr id="10" name="Rectangle 9">
            <a:extLst>
              <a:ext uri="{FF2B5EF4-FFF2-40B4-BE49-F238E27FC236}">
                <a16:creationId xmlns:a16="http://schemas.microsoft.com/office/drawing/2014/main" id="{9AECC902-65CD-2FF7-24FE-274909A7EAC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510C9430-D710-F5CA-7CEC-6E978C86F90D}"/>
              </a:ext>
            </a:extLst>
          </p:cNvPr>
          <p:cNvPicPr>
            <a:picLocks noChangeAspect="1"/>
          </p:cNvPicPr>
          <p:nvPr/>
        </p:nvPicPr>
        <p:blipFill>
          <a:blip r:embed="rId3"/>
          <a:stretch>
            <a:fillRect/>
          </a:stretch>
        </p:blipFill>
        <p:spPr>
          <a:xfrm>
            <a:off x="75358" y="45909"/>
            <a:ext cx="187932" cy="251236"/>
          </a:xfrm>
          <a:prstGeom prst="rect">
            <a:avLst/>
          </a:prstGeom>
        </p:spPr>
      </p:pic>
      <p:pic>
        <p:nvPicPr>
          <p:cNvPr id="14" name="J63dZsw7Ia4"/>
          <p:cNvPicPr>
            <a:picLocks noRot="1" noChangeAspect="1"/>
          </p:cNvPicPr>
          <p:nvPr>
            <a:videoFile r:link="rId1"/>
          </p:nvPr>
        </p:nvPicPr>
        <p:blipFill>
          <a:blip r:embed="rId4"/>
          <a:stretch>
            <a:fillRect/>
          </a:stretch>
        </p:blipFill>
        <p:spPr>
          <a:xfrm>
            <a:off x="752475" y="297145"/>
            <a:ext cx="11175383" cy="6202485"/>
          </a:xfrm>
          <a:prstGeom prst="rect">
            <a:avLst/>
          </a:prstGeom>
        </p:spPr>
      </p:pic>
    </p:spTree>
    <p:extLst>
      <p:ext uri="{BB962C8B-B14F-4D97-AF65-F5344CB8AC3E}">
        <p14:creationId xmlns:p14="http://schemas.microsoft.com/office/powerpoint/2010/main" val="4001652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84D71-83C9-4237-EB1F-D92E369CAD29}"/>
            </a:ext>
          </a:extLst>
        </p:cNvPr>
        <p:cNvGrpSpPr/>
        <p:nvPr/>
      </p:nvGrpSpPr>
      <p:grpSpPr>
        <a:xfrm>
          <a:off x="0" y="0"/>
          <a:ext cx="0" cy="0"/>
          <a:chOff x="0" y="0"/>
          <a:chExt cx="0" cy="0"/>
        </a:xfrm>
      </p:grpSpPr>
      <p:pic>
        <p:nvPicPr>
          <p:cNvPr id="7" name="Picture Placeholder 6" descr="Worker wearing safety helmet">
            <a:extLst>
              <a:ext uri="{FF2B5EF4-FFF2-40B4-BE49-F238E27FC236}">
                <a16:creationId xmlns:a16="http://schemas.microsoft.com/office/drawing/2014/main" id="{975811D6-F4CF-B3DB-0C00-95141A8E781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p:blipFill>
        <p:spPr>
          <a:xfrm>
            <a:off x="7932738" y="-1"/>
            <a:ext cx="4259262" cy="6808660"/>
          </a:xfrm>
        </p:spPr>
      </p:pic>
      <p:sp>
        <p:nvSpPr>
          <p:cNvPr id="5" name="Title 4">
            <a:extLst>
              <a:ext uri="{FF2B5EF4-FFF2-40B4-BE49-F238E27FC236}">
                <a16:creationId xmlns:a16="http://schemas.microsoft.com/office/drawing/2014/main" id="{9D971040-354B-0275-56D0-AB36FAF7FBEA}"/>
              </a:ext>
            </a:extLst>
          </p:cNvPr>
          <p:cNvSpPr>
            <a:spLocks noGrp="1"/>
          </p:cNvSpPr>
          <p:nvPr>
            <p:ph type="title"/>
          </p:nvPr>
        </p:nvSpPr>
        <p:spPr>
          <a:xfrm>
            <a:off x="414664" y="232936"/>
            <a:ext cx="8560645" cy="524553"/>
          </a:xfrm>
        </p:spPr>
        <p:txBody>
          <a:bodyPr/>
          <a:lstStyle/>
          <a:p>
            <a:r>
              <a:rPr lang="en-US" dirty="0"/>
              <a:t>Setting tools on center in a tool holder</a:t>
            </a:r>
          </a:p>
        </p:txBody>
      </p:sp>
      <p:sp>
        <p:nvSpPr>
          <p:cNvPr id="9" name="Text Placeholder 6">
            <a:extLst>
              <a:ext uri="{FF2B5EF4-FFF2-40B4-BE49-F238E27FC236}">
                <a16:creationId xmlns:a16="http://schemas.microsoft.com/office/drawing/2014/main" id="{10996CF2-FDDB-B011-A017-93D878D9453F}"/>
              </a:ext>
            </a:extLst>
          </p:cNvPr>
          <p:cNvSpPr txBox="1">
            <a:spLocks/>
          </p:cNvSpPr>
          <p:nvPr/>
        </p:nvSpPr>
        <p:spPr>
          <a:xfrm>
            <a:off x="0" y="336632"/>
            <a:ext cx="339305" cy="296496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SETTING TOOLS TO </a:t>
            </a:r>
            <a:r>
              <a:rPr lang="en-AU" dirty="0" err="1"/>
              <a:t>CENTER</a:t>
            </a:r>
            <a:endParaRPr lang="en-AU" dirty="0"/>
          </a:p>
        </p:txBody>
      </p:sp>
      <p:sp>
        <p:nvSpPr>
          <p:cNvPr id="10" name="Rectangle 9">
            <a:extLst>
              <a:ext uri="{FF2B5EF4-FFF2-40B4-BE49-F238E27FC236}">
                <a16:creationId xmlns:a16="http://schemas.microsoft.com/office/drawing/2014/main" id="{2542664F-8670-230E-3335-0129A809C859}"/>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AD347A7-DC39-BE85-CA02-64C533474DB9}"/>
              </a:ext>
            </a:extLst>
          </p:cNvPr>
          <p:cNvPicPr>
            <a:picLocks noChangeAspect="1"/>
          </p:cNvPicPr>
          <p:nvPr/>
        </p:nvPicPr>
        <p:blipFill>
          <a:blip r:embed="rId3"/>
          <a:stretch>
            <a:fillRect/>
          </a:stretch>
        </p:blipFill>
        <p:spPr>
          <a:xfrm>
            <a:off x="75358" y="45909"/>
            <a:ext cx="187932" cy="251236"/>
          </a:xfrm>
          <a:prstGeom prst="rect">
            <a:avLst/>
          </a:prstGeom>
        </p:spPr>
      </p:pic>
      <p:sp>
        <p:nvSpPr>
          <p:cNvPr id="8" name="TextBox 7"/>
          <p:cNvSpPr txBox="1"/>
          <p:nvPr/>
        </p:nvSpPr>
        <p:spPr>
          <a:xfrm>
            <a:off x="650030" y="990426"/>
            <a:ext cx="6912820" cy="5262979"/>
          </a:xfrm>
          <a:prstGeom prst="rect">
            <a:avLst/>
          </a:prstGeom>
          <a:noFill/>
        </p:spPr>
        <p:txBody>
          <a:bodyPr wrap="square" rtlCol="0">
            <a:spAutoFit/>
          </a:bodyPr>
          <a:lstStyle/>
          <a:p>
            <a:pPr>
              <a:spcAft>
                <a:spcPts val="1200"/>
              </a:spcAft>
            </a:pPr>
            <a:r>
              <a:rPr lang="en-AU" dirty="0">
                <a:solidFill>
                  <a:schemeClr val="tx2"/>
                </a:solidFill>
              </a:rPr>
              <a:t>When setting and installing turning tools on the lathe it is crucial to set them on the centre of the axis of the spindle/chuck. If the tool is incorrectly set it can cause;</a:t>
            </a:r>
          </a:p>
          <a:p>
            <a:pPr marL="742950" lvl="1" indent="-285750">
              <a:buFont typeface="Arial" panose="020B0604020202020204" pitchFamily="34" charset="0"/>
              <a:buChar char="•"/>
            </a:pPr>
            <a:r>
              <a:rPr lang="en-AU" dirty="0">
                <a:solidFill>
                  <a:schemeClr val="tx2"/>
                </a:solidFill>
              </a:rPr>
              <a:t>Bitting</a:t>
            </a:r>
          </a:p>
          <a:p>
            <a:pPr marL="742950" lvl="1" indent="-285750">
              <a:buFont typeface="Arial" panose="020B0604020202020204" pitchFamily="34" charset="0"/>
              <a:buChar char="•"/>
            </a:pPr>
            <a:r>
              <a:rPr lang="en-AU" dirty="0">
                <a:solidFill>
                  <a:schemeClr val="tx2"/>
                </a:solidFill>
              </a:rPr>
              <a:t>Chatter</a:t>
            </a:r>
          </a:p>
          <a:p>
            <a:pPr marL="742950" lvl="1" indent="-285750">
              <a:buFont typeface="Arial" panose="020B0604020202020204" pitchFamily="34" charset="0"/>
              <a:buChar char="•"/>
            </a:pPr>
            <a:r>
              <a:rPr lang="en-AU" dirty="0">
                <a:solidFill>
                  <a:schemeClr val="tx2"/>
                </a:solidFill>
              </a:rPr>
              <a:t>Rubbing</a:t>
            </a:r>
          </a:p>
          <a:p>
            <a:pPr marL="742950" lvl="1" indent="-285750">
              <a:spcAft>
                <a:spcPts val="1200"/>
              </a:spcAft>
              <a:buFont typeface="Arial" panose="020B0604020202020204" pitchFamily="34" charset="0"/>
              <a:buChar char="•"/>
            </a:pPr>
            <a:r>
              <a:rPr lang="en-AU" dirty="0">
                <a:solidFill>
                  <a:schemeClr val="tx2"/>
                </a:solidFill>
              </a:rPr>
              <a:t>Squealing</a:t>
            </a:r>
          </a:p>
          <a:p>
            <a:pPr>
              <a:spcAft>
                <a:spcPts val="1200"/>
              </a:spcAft>
            </a:pPr>
            <a:r>
              <a:rPr lang="en-AU" dirty="0">
                <a:solidFill>
                  <a:schemeClr val="tx2"/>
                </a:solidFill>
              </a:rPr>
              <a:t>It can also affect your tooling or component by;</a:t>
            </a:r>
          </a:p>
          <a:p>
            <a:pPr marL="742950" lvl="1" indent="-285750">
              <a:buFont typeface="Arial" panose="020B0604020202020204" pitchFamily="34" charset="0"/>
              <a:buChar char="•"/>
            </a:pPr>
            <a:r>
              <a:rPr lang="en-AU" dirty="0">
                <a:solidFill>
                  <a:schemeClr val="tx2"/>
                </a:solidFill>
              </a:rPr>
              <a:t>Improper tool wear </a:t>
            </a:r>
          </a:p>
          <a:p>
            <a:pPr marL="742950" lvl="1" indent="-285750">
              <a:buFont typeface="Arial" panose="020B0604020202020204" pitchFamily="34" charset="0"/>
              <a:buChar char="•"/>
            </a:pPr>
            <a:r>
              <a:rPr lang="en-AU" dirty="0">
                <a:solidFill>
                  <a:schemeClr val="tx2"/>
                </a:solidFill>
              </a:rPr>
              <a:t>Poor surface finish</a:t>
            </a:r>
          </a:p>
          <a:p>
            <a:pPr marL="742950" lvl="1" indent="-285750">
              <a:buFont typeface="Arial" panose="020B0604020202020204" pitchFamily="34" charset="0"/>
              <a:buChar char="•"/>
            </a:pPr>
            <a:r>
              <a:rPr lang="en-AU" dirty="0">
                <a:solidFill>
                  <a:schemeClr val="tx2"/>
                </a:solidFill>
              </a:rPr>
              <a:t>Possibly pull the tool into the work piece </a:t>
            </a:r>
          </a:p>
          <a:p>
            <a:pPr marL="742950" lvl="1" indent="-285750">
              <a:buFont typeface="Arial" panose="020B0604020202020204" pitchFamily="34" charset="0"/>
              <a:buChar char="•"/>
            </a:pPr>
            <a:r>
              <a:rPr lang="en-AU" dirty="0">
                <a:solidFill>
                  <a:schemeClr val="tx2"/>
                </a:solidFill>
              </a:rPr>
              <a:t>Break the tip or cutting edge of the tool </a:t>
            </a:r>
          </a:p>
          <a:p>
            <a:pPr marL="742950" lvl="1" indent="-285750">
              <a:buFont typeface="Arial" panose="020B0604020202020204" pitchFamily="34" charset="0"/>
              <a:buChar char="•"/>
            </a:pPr>
            <a:endParaRPr lang="en-AU" dirty="0">
              <a:solidFill>
                <a:schemeClr val="tx2"/>
              </a:solidFill>
            </a:endParaRPr>
          </a:p>
          <a:p>
            <a:r>
              <a:rPr lang="en-AU" dirty="0">
                <a:solidFill>
                  <a:schemeClr val="tx2"/>
                </a:solidFill>
              </a:rPr>
              <a:t>The easiest way to set your tool to the correct height is to align the tip up the the centre point of the dead/live centre when it is in the tail stock. After taking your first facing cut you will see if the tool is on centre or needs adjusting. </a:t>
            </a:r>
          </a:p>
        </p:txBody>
      </p:sp>
    </p:spTree>
    <p:extLst>
      <p:ext uri="{BB962C8B-B14F-4D97-AF65-F5344CB8AC3E}">
        <p14:creationId xmlns:p14="http://schemas.microsoft.com/office/powerpoint/2010/main" val="82838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1393-DD11-A13A-191F-AF56ABADFBA8}"/>
            </a:ext>
          </a:extLst>
        </p:cNvPr>
        <p:cNvGrpSpPr/>
        <p:nvPr/>
      </p:nvGrpSpPr>
      <p:grpSpPr>
        <a:xfrm>
          <a:off x="0" y="0"/>
          <a:ext cx="0" cy="0"/>
          <a:chOff x="0" y="0"/>
          <a:chExt cx="0" cy="0"/>
        </a:xfrm>
      </p:grpSpPr>
      <p:pic>
        <p:nvPicPr>
          <p:cNvPr id="8206" name="Picture 14" descr="VEVOR 7PCs Indexable Carbide 1/2'' Lathe Turning Threading Insert Cutter Bit"/>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096125" y="-1"/>
            <a:ext cx="5095875" cy="6781801"/>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DBD2C48D-2E87-B7A2-0C38-40FAD65501E0}"/>
              </a:ext>
            </a:extLst>
          </p:cNvPr>
          <p:cNvSpPr>
            <a:spLocks noGrp="1"/>
          </p:cNvSpPr>
          <p:nvPr>
            <p:ph type="title"/>
          </p:nvPr>
        </p:nvSpPr>
        <p:spPr>
          <a:xfrm>
            <a:off x="542926" y="168315"/>
            <a:ext cx="11420474" cy="524553"/>
          </a:xfrm>
        </p:spPr>
        <p:txBody>
          <a:bodyPr/>
          <a:lstStyle/>
          <a:p>
            <a:r>
              <a:rPr lang="en-US" dirty="0"/>
              <a:t>Tool posts on the compound slide</a:t>
            </a:r>
          </a:p>
        </p:txBody>
      </p:sp>
      <p:sp>
        <p:nvSpPr>
          <p:cNvPr id="9" name="Text Placeholder 6">
            <a:extLst>
              <a:ext uri="{FF2B5EF4-FFF2-40B4-BE49-F238E27FC236}">
                <a16:creationId xmlns:a16="http://schemas.microsoft.com/office/drawing/2014/main" id="{1C730C86-35D7-0887-3498-C06B9324DF0E}"/>
              </a:ext>
            </a:extLst>
          </p:cNvPr>
          <p:cNvSpPr txBox="1">
            <a:spLocks/>
          </p:cNvSpPr>
          <p:nvPr/>
        </p:nvSpPr>
        <p:spPr>
          <a:xfrm>
            <a:off x="0" y="336632"/>
            <a:ext cx="339305" cy="171782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TOOL HOLDERS</a:t>
            </a:r>
          </a:p>
        </p:txBody>
      </p:sp>
      <p:sp>
        <p:nvSpPr>
          <p:cNvPr id="10" name="Rectangle 9">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220F9D75-2732-752C-9281-3244F420F39C}"/>
              </a:ext>
            </a:extLst>
          </p:cNvPr>
          <p:cNvPicPr>
            <a:picLocks noChangeAspect="1"/>
          </p:cNvPicPr>
          <p:nvPr/>
        </p:nvPicPr>
        <p:blipFill>
          <a:blip r:embed="rId3"/>
          <a:stretch>
            <a:fillRect/>
          </a:stretch>
        </p:blipFill>
        <p:spPr>
          <a:xfrm>
            <a:off x="75358" y="45909"/>
            <a:ext cx="187932" cy="251236"/>
          </a:xfrm>
          <a:prstGeom prst="rect">
            <a:avLst/>
          </a:prstGeom>
        </p:spPr>
      </p:pic>
      <p:sp>
        <p:nvSpPr>
          <p:cNvPr id="28" name="TextBox 27"/>
          <p:cNvSpPr txBox="1"/>
          <p:nvPr/>
        </p:nvSpPr>
        <p:spPr>
          <a:xfrm>
            <a:off x="657226" y="942975"/>
            <a:ext cx="6438900" cy="5355312"/>
          </a:xfrm>
          <a:prstGeom prst="rect">
            <a:avLst/>
          </a:prstGeom>
          <a:noFill/>
        </p:spPr>
        <p:txBody>
          <a:bodyPr wrap="square" rtlCol="0">
            <a:spAutoFit/>
          </a:bodyPr>
          <a:lstStyle/>
          <a:p>
            <a:r>
              <a:rPr lang="en-AU" dirty="0">
                <a:solidFill>
                  <a:schemeClr val="accent6"/>
                </a:solidFill>
              </a:rPr>
              <a:t>There are two types of tool holders that can be on the tool post of the lathe;</a:t>
            </a:r>
          </a:p>
          <a:p>
            <a:endParaRPr lang="en-AU" dirty="0">
              <a:solidFill>
                <a:schemeClr val="accent6"/>
              </a:solidFill>
            </a:endParaRPr>
          </a:p>
          <a:p>
            <a:endParaRPr lang="en-AU" b="1" dirty="0">
              <a:solidFill>
                <a:schemeClr val="accent6"/>
              </a:solidFill>
            </a:endParaRPr>
          </a:p>
          <a:p>
            <a:pPr marL="800100" lvl="1" indent="-342900">
              <a:buFont typeface="+mj-lt"/>
              <a:buAutoNum type="arabicPeriod"/>
            </a:pPr>
            <a:r>
              <a:rPr lang="en-AU" b="1" u="sng" dirty="0">
                <a:solidFill>
                  <a:schemeClr val="accent6"/>
                </a:solidFill>
              </a:rPr>
              <a:t>Quick Change Tool Post (QCTP)</a:t>
            </a:r>
            <a:r>
              <a:rPr lang="en-AU" b="1" dirty="0">
                <a:solidFill>
                  <a:schemeClr val="accent6"/>
                </a:solidFill>
              </a:rPr>
              <a:t>; </a:t>
            </a:r>
            <a:r>
              <a:rPr lang="en-AU" dirty="0">
                <a:solidFill>
                  <a:schemeClr val="accent6"/>
                </a:solidFill>
              </a:rPr>
              <a:t>Holds interchangeable tool holders that can be quickly swapped in and out by the dove tail style locking system on the back and adjustable height screw to set the tool on centre.</a:t>
            </a:r>
          </a:p>
          <a:p>
            <a:pPr marL="742950" lvl="1" indent="-285750">
              <a:buFont typeface="Arial" panose="020B0604020202020204" pitchFamily="34" charset="0"/>
              <a:buChar char="•"/>
            </a:pPr>
            <a:endParaRPr lang="en-AU" dirty="0">
              <a:solidFill>
                <a:schemeClr val="accent6"/>
              </a:solidFill>
            </a:endParaRPr>
          </a:p>
          <a:p>
            <a:pPr lvl="1"/>
            <a:endParaRPr lang="en-AU" dirty="0">
              <a:solidFill>
                <a:schemeClr val="accent6"/>
              </a:solidFill>
            </a:endParaRPr>
          </a:p>
          <a:p>
            <a:pPr lvl="1"/>
            <a:endParaRPr lang="en-AU" dirty="0">
              <a:solidFill>
                <a:schemeClr val="accent6"/>
              </a:solidFill>
            </a:endParaRPr>
          </a:p>
          <a:p>
            <a:pPr lvl="1"/>
            <a:r>
              <a:rPr lang="en-AU" dirty="0">
                <a:solidFill>
                  <a:schemeClr val="accent6"/>
                </a:solidFill>
              </a:rPr>
              <a:t> </a:t>
            </a:r>
            <a:endParaRPr lang="en-AU" b="1" dirty="0">
              <a:solidFill>
                <a:schemeClr val="accent6"/>
              </a:solidFill>
            </a:endParaRPr>
          </a:p>
          <a:p>
            <a:pPr marL="800100" lvl="1" indent="-342900">
              <a:buFont typeface="+mj-lt"/>
              <a:buAutoNum type="arabicPeriod" startAt="2"/>
            </a:pPr>
            <a:r>
              <a:rPr lang="en-AU" b="1" u="sng" dirty="0">
                <a:solidFill>
                  <a:schemeClr val="accent6"/>
                </a:solidFill>
              </a:rPr>
              <a:t>Standard Tool Post</a:t>
            </a:r>
            <a:r>
              <a:rPr lang="en-AU" b="1" dirty="0">
                <a:solidFill>
                  <a:schemeClr val="accent6"/>
                </a:solidFill>
              </a:rPr>
              <a:t>; </a:t>
            </a:r>
            <a:r>
              <a:rPr lang="en-AU" dirty="0">
                <a:solidFill>
                  <a:schemeClr val="accent6"/>
                </a:solidFill>
              </a:rPr>
              <a:t>Can hold up to 4 tools and changed by rotating the tool post around. Each tool must be set to the centre height by shimming under the body of the cutting tool lifting it up to the required centre height. </a:t>
            </a:r>
          </a:p>
          <a:p>
            <a:r>
              <a:rPr lang="en-AU" dirty="0"/>
              <a:t> </a:t>
            </a:r>
          </a:p>
        </p:txBody>
      </p:sp>
      <p:sp>
        <p:nvSpPr>
          <p:cNvPr id="29" name="AutoShape 12" descr="Lathe tool post assembly, quick change tool post lathe accessories -  AliExp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8569481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48891-2F81-72D7-0488-28189FA8D40D}"/>
            </a:ext>
          </a:extLst>
        </p:cNvPr>
        <p:cNvGrpSpPr/>
        <p:nvPr/>
      </p:nvGrpSpPr>
      <p:grpSpPr>
        <a:xfrm>
          <a:off x="0" y="0"/>
          <a:ext cx="0" cy="0"/>
          <a:chOff x="0" y="0"/>
          <a:chExt cx="0" cy="0"/>
        </a:xfrm>
      </p:grpSpPr>
      <p:pic>
        <p:nvPicPr>
          <p:cNvPr id="20486" name="Picture 6" descr="Lathe Four-position tool post 60mm/Tool Holder/Square Tool Post Rest WM210V  | eBay"/>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38262" y="2266950"/>
            <a:ext cx="3648075" cy="3810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111EE3E7-7D9D-6D62-5B29-C21553C0C031}"/>
              </a:ext>
            </a:extLst>
          </p:cNvPr>
          <p:cNvSpPr>
            <a:spLocks noGrp="1"/>
          </p:cNvSpPr>
          <p:nvPr>
            <p:ph type="title"/>
          </p:nvPr>
        </p:nvSpPr>
        <p:spPr>
          <a:xfrm>
            <a:off x="411990" y="74355"/>
            <a:ext cx="11589509" cy="524553"/>
          </a:xfrm>
        </p:spPr>
        <p:txBody>
          <a:bodyPr/>
          <a:lstStyle/>
          <a:p>
            <a:r>
              <a:rPr lang="en-US" dirty="0"/>
              <a:t>Tool posts on the compound slide</a:t>
            </a:r>
          </a:p>
        </p:txBody>
      </p:sp>
      <p:sp>
        <p:nvSpPr>
          <p:cNvPr id="9" name="Text Placeholder 6">
            <a:extLst>
              <a:ext uri="{FF2B5EF4-FFF2-40B4-BE49-F238E27FC236}">
                <a16:creationId xmlns:a16="http://schemas.microsoft.com/office/drawing/2014/main" id="{3959710D-98BD-7261-A449-630F82850EB5}"/>
              </a:ext>
            </a:extLst>
          </p:cNvPr>
          <p:cNvSpPr txBox="1">
            <a:spLocks/>
          </p:cNvSpPr>
          <p:nvPr/>
        </p:nvSpPr>
        <p:spPr>
          <a:xfrm>
            <a:off x="0" y="336632"/>
            <a:ext cx="339305" cy="171782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TOOL HOLDERS</a:t>
            </a:r>
          </a:p>
        </p:txBody>
      </p:sp>
      <p:sp>
        <p:nvSpPr>
          <p:cNvPr id="10" name="Rectangle 9">
            <a:extLst>
              <a:ext uri="{FF2B5EF4-FFF2-40B4-BE49-F238E27FC236}">
                <a16:creationId xmlns:a16="http://schemas.microsoft.com/office/drawing/2014/main" id="{E34C9BC0-EA82-4AB7-E78C-366B02A58B6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F8B2180-E6D6-B03B-2B40-ABDE10F4E3A4}"/>
              </a:ext>
            </a:extLst>
          </p:cNvPr>
          <p:cNvPicPr>
            <a:picLocks noChangeAspect="1"/>
          </p:cNvPicPr>
          <p:nvPr/>
        </p:nvPicPr>
        <p:blipFill>
          <a:blip r:embed="rId3"/>
          <a:stretch>
            <a:fillRect/>
          </a:stretch>
        </p:blipFill>
        <p:spPr>
          <a:xfrm>
            <a:off x="75358" y="45909"/>
            <a:ext cx="187932" cy="251236"/>
          </a:xfrm>
          <a:prstGeom prst="rect">
            <a:avLst/>
          </a:prstGeom>
        </p:spPr>
      </p:pic>
      <p:sp>
        <p:nvSpPr>
          <p:cNvPr id="14" name="AutoShape 2" descr="Lathe tool post assembly, quick change tool post lathe accessories -  AliExpress"/>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0484" name="Picture 4" descr="T51 Quick Change Toolpost (QCTP) Boxford Warco Lathe 5 Pcs Set Fits AU"/>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000875" y="703425"/>
            <a:ext cx="4676776" cy="3735225"/>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558466" y="933934"/>
            <a:ext cx="5648278" cy="523220"/>
          </a:xfrm>
          <a:prstGeom prst="rect">
            <a:avLst/>
          </a:prstGeom>
          <a:noFill/>
        </p:spPr>
        <p:txBody>
          <a:bodyPr wrap="none" rtlCol="0">
            <a:spAutoFit/>
          </a:bodyPr>
          <a:lstStyle/>
          <a:p>
            <a:r>
              <a:rPr lang="en-AU" sz="2800" b="1" u="sng" dirty="0">
                <a:solidFill>
                  <a:schemeClr val="accent6"/>
                </a:solidFill>
              </a:rPr>
              <a:t>Quick Change Tool Post (QCTP)</a:t>
            </a:r>
            <a:endParaRPr lang="en-AU" sz="2800" dirty="0"/>
          </a:p>
        </p:txBody>
      </p:sp>
      <p:sp>
        <p:nvSpPr>
          <p:cNvPr id="18" name="TextBox 17"/>
          <p:cNvSpPr txBox="1"/>
          <p:nvPr/>
        </p:nvSpPr>
        <p:spPr>
          <a:xfrm>
            <a:off x="7258050" y="5560775"/>
            <a:ext cx="4095750" cy="523220"/>
          </a:xfrm>
          <a:prstGeom prst="rect">
            <a:avLst/>
          </a:prstGeom>
          <a:noFill/>
        </p:spPr>
        <p:txBody>
          <a:bodyPr wrap="square" rtlCol="0">
            <a:spAutoFit/>
          </a:bodyPr>
          <a:lstStyle/>
          <a:p>
            <a:r>
              <a:rPr lang="en-AU" sz="2800" b="1" u="sng" dirty="0">
                <a:solidFill>
                  <a:schemeClr val="accent6"/>
                </a:solidFill>
              </a:rPr>
              <a:t>Standard Tool Post </a:t>
            </a:r>
          </a:p>
        </p:txBody>
      </p:sp>
      <p:cxnSp>
        <p:nvCxnSpPr>
          <p:cNvPr id="20" name="Straight Arrow Connector 19"/>
          <p:cNvCxnSpPr/>
          <p:nvPr/>
        </p:nvCxnSpPr>
        <p:spPr>
          <a:xfrm>
            <a:off x="6086475" y="1314450"/>
            <a:ext cx="1819275" cy="766892"/>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flipV="1">
            <a:off x="3933825" y="4813409"/>
            <a:ext cx="3400425" cy="1086827"/>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9639300" y="1195544"/>
            <a:ext cx="2545890" cy="338554"/>
          </a:xfrm>
          <a:prstGeom prst="rect">
            <a:avLst/>
          </a:prstGeom>
          <a:noFill/>
        </p:spPr>
        <p:txBody>
          <a:bodyPr wrap="none" rtlCol="0">
            <a:spAutoFit/>
          </a:bodyPr>
          <a:lstStyle/>
          <a:p>
            <a:r>
              <a:rPr lang="en-AU" sz="1600" b="1" u="sng" dirty="0">
                <a:solidFill>
                  <a:schemeClr val="accent6"/>
                </a:solidFill>
              </a:rPr>
              <a:t>Adjustable height screw</a:t>
            </a:r>
          </a:p>
        </p:txBody>
      </p:sp>
      <p:cxnSp>
        <p:nvCxnSpPr>
          <p:cNvPr id="28" name="Straight Arrow Connector 27"/>
          <p:cNvCxnSpPr>
            <a:stCxn id="26" idx="2"/>
          </p:cNvCxnSpPr>
          <p:nvPr/>
        </p:nvCxnSpPr>
        <p:spPr>
          <a:xfrm flipH="1">
            <a:off x="10544175" y="1534098"/>
            <a:ext cx="368070" cy="913827"/>
          </a:xfrm>
          <a:prstGeom prst="straightConnector1">
            <a:avLst/>
          </a:prstGeom>
          <a:ln w="381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61374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idx="1"/>
          </p:nvPr>
        </p:nvSpPr>
        <p:spPr>
          <a:xfrm>
            <a:off x="836866" y="1037127"/>
            <a:ext cx="6624638" cy="2337801"/>
          </a:xfrm>
        </p:spPr>
        <p:txBody>
          <a:bodyPr/>
          <a:lstStyle/>
          <a:p>
            <a:r>
              <a:rPr lang="en-AU" b="1" dirty="0"/>
              <a:t>Photos</a:t>
            </a:r>
            <a:r>
              <a:rPr lang="en-AU" dirty="0"/>
              <a:t>; </a:t>
            </a:r>
          </a:p>
          <a:p>
            <a:pPr marL="285750" indent="-285750">
              <a:buFont typeface="Arial" panose="020B0604020202020204" pitchFamily="34" charset="0"/>
              <a:buChar char="•"/>
            </a:pPr>
            <a:r>
              <a:rPr lang="en-AU" dirty="0">
                <a:hlinkClick r:id="rId2"/>
              </a:rPr>
              <a:t>http://</a:t>
            </a:r>
            <a:r>
              <a:rPr lang="en-AU" dirty="0" err="1">
                <a:hlinkClick r:id="rId2"/>
              </a:rPr>
              <a:t>toolnotes.com</a:t>
            </a:r>
            <a:r>
              <a:rPr lang="en-AU" dirty="0">
                <a:hlinkClick r:id="rId2"/>
              </a:rPr>
              <a:t>/home/machining/lathes-101/lathe-tools-and-</a:t>
            </a:r>
            <a:r>
              <a:rPr lang="en-AU" dirty="0" err="1">
                <a:hlinkClick r:id="rId2"/>
              </a:rPr>
              <a:t>toolholders</a:t>
            </a:r>
            <a:r>
              <a:rPr lang="en-AU" dirty="0">
                <a:hlinkClick r:id="rId2"/>
              </a:rPr>
              <a:t>/</a:t>
            </a:r>
            <a:r>
              <a:rPr lang="en-AU" dirty="0"/>
              <a:t> </a:t>
            </a:r>
          </a:p>
          <a:p>
            <a:pPr marL="285750" indent="-285750">
              <a:buFont typeface="Arial" panose="020B0604020202020204" pitchFamily="34" charset="0"/>
              <a:buChar char="•"/>
            </a:pPr>
            <a:r>
              <a:rPr lang="en-AU" dirty="0">
                <a:hlinkClick r:id="rId3"/>
              </a:rPr>
              <a:t>https://</a:t>
            </a:r>
            <a:r>
              <a:rPr lang="en-AU" dirty="0" err="1">
                <a:hlinkClick r:id="rId3"/>
              </a:rPr>
              <a:t>www.aliexpress.com</a:t>
            </a:r>
            <a:r>
              <a:rPr lang="en-AU" dirty="0">
                <a:hlinkClick r:id="rId3"/>
              </a:rPr>
              <a:t>/item/</a:t>
            </a:r>
            <a:r>
              <a:rPr lang="en-AU" dirty="0" err="1">
                <a:hlinkClick r:id="rId3"/>
              </a:rPr>
              <a:t>1005004215921386.html</a:t>
            </a:r>
            <a:r>
              <a:rPr lang="en-AU" dirty="0"/>
              <a:t> </a:t>
            </a:r>
          </a:p>
          <a:p>
            <a:endParaRPr lang="en-AU" dirty="0"/>
          </a:p>
          <a:p>
            <a:r>
              <a:rPr lang="en-AU" b="1" dirty="0"/>
              <a:t>Video</a:t>
            </a:r>
            <a:r>
              <a:rPr lang="en-AU" dirty="0"/>
              <a:t>; </a:t>
            </a:r>
          </a:p>
          <a:p>
            <a:pPr marL="285750" indent="-285750">
              <a:buFont typeface="Arial" panose="020B0604020202020204" pitchFamily="34" charset="0"/>
              <a:buChar char="•"/>
            </a:pPr>
            <a:r>
              <a:rPr lang="en-AU" dirty="0">
                <a:hlinkClick r:id="rId4"/>
              </a:rPr>
              <a:t>https://</a:t>
            </a:r>
            <a:r>
              <a:rPr lang="en-AU" dirty="0" err="1">
                <a:hlinkClick r:id="rId4"/>
              </a:rPr>
              <a:t>www.youtube.com</a:t>
            </a:r>
            <a:r>
              <a:rPr lang="en-AU" dirty="0">
                <a:hlinkClick r:id="rId4"/>
              </a:rPr>
              <a:t>/</a:t>
            </a:r>
            <a:r>
              <a:rPr lang="en-AU" dirty="0" err="1">
                <a:hlinkClick r:id="rId4"/>
              </a:rPr>
              <a:t>watch?v</a:t>
            </a:r>
            <a:r>
              <a:rPr lang="en-AU" dirty="0">
                <a:hlinkClick r:id="rId4"/>
              </a:rPr>
              <a:t>=</a:t>
            </a:r>
            <a:r>
              <a:rPr lang="en-AU" dirty="0" err="1">
                <a:hlinkClick r:id="rId4"/>
              </a:rPr>
              <a:t>J63dZsw7Ia4</a:t>
            </a:r>
            <a:r>
              <a:rPr lang="en-AU" dirty="0"/>
              <a:t> </a:t>
            </a:r>
          </a:p>
        </p:txBody>
      </p:sp>
      <p:sp>
        <p:nvSpPr>
          <p:cNvPr id="5" name="Title 4"/>
          <p:cNvSpPr>
            <a:spLocks noGrp="1"/>
          </p:cNvSpPr>
          <p:nvPr>
            <p:ph type="title"/>
          </p:nvPr>
        </p:nvSpPr>
        <p:spPr>
          <a:xfrm>
            <a:off x="836866" y="234950"/>
            <a:ext cx="2124597" cy="524553"/>
          </a:xfrm>
        </p:spPr>
        <p:txBody>
          <a:bodyPr/>
          <a:lstStyle/>
          <a:p>
            <a:r>
              <a:rPr lang="en-AU" dirty="0"/>
              <a:t>resources </a:t>
            </a:r>
          </a:p>
        </p:txBody>
      </p:sp>
    </p:spTree>
    <p:extLst>
      <p:ext uri="{BB962C8B-B14F-4D97-AF65-F5344CB8AC3E}">
        <p14:creationId xmlns:p14="http://schemas.microsoft.com/office/powerpoint/2010/main" val="1208600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DE3F-2ABA-2B36-3F4A-4B7472867AB2}"/>
            </a:ext>
          </a:extLst>
        </p:cNvPr>
        <p:cNvGrpSpPr/>
        <p:nvPr/>
      </p:nvGrpSpPr>
      <p:grpSpPr>
        <a:xfrm>
          <a:off x="0" y="0"/>
          <a:ext cx="0" cy="0"/>
          <a:chOff x="0" y="0"/>
          <a:chExt cx="0" cy="0"/>
        </a:xfrm>
      </p:grpSpPr>
      <p:sp>
        <p:nvSpPr>
          <p:cNvPr id="8" name="Text Placeholder 6">
            <a:extLst>
              <a:ext uri="{FF2B5EF4-FFF2-40B4-BE49-F238E27FC236}">
                <a16:creationId xmlns:a16="http://schemas.microsoft.com/office/drawing/2014/main" id="{FFD7F3FD-089D-4A4E-C4F0-8DA421487584}"/>
              </a:ext>
            </a:extLst>
          </p:cNvPr>
          <p:cNvSpPr txBox="1">
            <a:spLocks/>
          </p:cNvSpPr>
          <p:nvPr/>
        </p:nvSpPr>
        <p:spPr>
          <a:xfrm>
            <a:off x="0" y="336632"/>
            <a:ext cx="339305" cy="251464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LEARNING OBJECTIVES</a:t>
            </a:r>
          </a:p>
        </p:txBody>
      </p:sp>
      <p:sp>
        <p:nvSpPr>
          <p:cNvPr id="9" name="Rectangle 8">
            <a:extLst>
              <a:ext uri="{FF2B5EF4-FFF2-40B4-BE49-F238E27FC236}">
                <a16:creationId xmlns:a16="http://schemas.microsoft.com/office/drawing/2014/main" id="{C66FC0A4-71AA-A5E7-657F-7428BECCDBE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9678702D-FDFA-FCF5-D4C5-5EA40EABCCF1}"/>
              </a:ext>
            </a:extLst>
          </p:cNvPr>
          <p:cNvPicPr>
            <a:picLocks noChangeAspect="1"/>
          </p:cNvPicPr>
          <p:nvPr/>
        </p:nvPicPr>
        <p:blipFill>
          <a:blip r:embed="rId2"/>
          <a:stretch>
            <a:fillRect/>
          </a:stretch>
        </p:blipFill>
        <p:spPr>
          <a:xfrm>
            <a:off x="75358" y="45909"/>
            <a:ext cx="187932" cy="251236"/>
          </a:xfrm>
          <a:prstGeom prst="rect">
            <a:avLst/>
          </a:prstGeom>
        </p:spPr>
      </p:pic>
      <p:sp>
        <p:nvSpPr>
          <p:cNvPr id="3" name="Title 2">
            <a:extLst>
              <a:ext uri="{FF2B5EF4-FFF2-40B4-BE49-F238E27FC236}">
                <a16:creationId xmlns:a16="http://schemas.microsoft.com/office/drawing/2014/main" id="{89C521AD-B5DD-44DC-8B7A-7D933BB085BC}"/>
              </a:ext>
            </a:extLst>
          </p:cNvPr>
          <p:cNvSpPr>
            <a:spLocks noGrp="1"/>
          </p:cNvSpPr>
          <p:nvPr>
            <p:ph type="title"/>
          </p:nvPr>
        </p:nvSpPr>
        <p:spPr>
          <a:xfrm>
            <a:off x="1055941" y="873125"/>
            <a:ext cx="3859047" cy="524553"/>
          </a:xfrm>
        </p:spPr>
        <p:txBody>
          <a:bodyPr/>
          <a:lstStyle/>
          <a:p>
            <a:r>
              <a:rPr lang="en-US" dirty="0"/>
              <a:t>Learning Objectives</a:t>
            </a:r>
            <a:endParaRPr lang="en-GB" dirty="0"/>
          </a:p>
        </p:txBody>
      </p:sp>
      <p:sp>
        <p:nvSpPr>
          <p:cNvPr id="6" name="Text Placeholder 3">
            <a:extLst>
              <a:ext uri="{FF2B5EF4-FFF2-40B4-BE49-F238E27FC236}">
                <a16:creationId xmlns:a16="http://schemas.microsoft.com/office/drawing/2014/main" id="{09B06CCD-4F06-FD55-DE05-5BA8A8E16C93}"/>
              </a:ext>
            </a:extLst>
          </p:cNvPr>
          <p:cNvSpPr txBox="1">
            <a:spLocks/>
          </p:cNvSpPr>
          <p:nvPr/>
        </p:nvSpPr>
        <p:spPr>
          <a:xfrm>
            <a:off x="1055687" y="2027727"/>
            <a:ext cx="6624638" cy="1987962"/>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dirty="0"/>
              <a:t>By the end of this module, students will be able to:</a:t>
            </a:r>
          </a:p>
          <a:p>
            <a:pPr marL="285750" indent="-285750">
              <a:buFont typeface="Arial" panose="020B0604020202020204" pitchFamily="34" charset="0"/>
              <a:buChar char="•"/>
            </a:pPr>
            <a:r>
              <a:rPr lang="en-AU" dirty="0"/>
              <a:t>Identify different types of lathe tooling and what they are made from.</a:t>
            </a:r>
          </a:p>
          <a:p>
            <a:pPr marL="285750" indent="-285750">
              <a:buFont typeface="Arial" panose="020B0604020202020204" pitchFamily="34" charset="0"/>
              <a:buChar char="•"/>
            </a:pPr>
            <a:r>
              <a:rPr lang="en-AU" dirty="0"/>
              <a:t>Identify the tooling used in various turning applications.</a:t>
            </a:r>
          </a:p>
          <a:p>
            <a:pPr marL="285750" indent="-285750">
              <a:buFont typeface="Arial" panose="020B0604020202020204" pitchFamily="34" charset="0"/>
              <a:buChar char="•"/>
            </a:pPr>
            <a:r>
              <a:rPr lang="en-AU" dirty="0"/>
              <a:t>Develop an understating of how the cutting faces/angles work.</a:t>
            </a:r>
          </a:p>
          <a:p>
            <a:pPr marL="285750" indent="-285750">
              <a:buFont typeface="Arial" panose="020B0604020202020204" pitchFamily="34" charset="0"/>
              <a:buChar char="•"/>
            </a:pPr>
            <a:r>
              <a:rPr lang="en-AU" dirty="0"/>
              <a:t>Develop an understating of how to set the tooling in the holders and on centre.</a:t>
            </a:r>
          </a:p>
        </p:txBody>
      </p:sp>
      <p:pic>
        <p:nvPicPr>
          <p:cNvPr id="24" name="Picture Placeholder 23" descr="A group of metal tools&#10;&#10;AI-generated content may be incorrect.">
            <a:extLst>
              <a:ext uri="{FF2B5EF4-FFF2-40B4-BE49-F238E27FC236}">
                <a16:creationId xmlns:a16="http://schemas.microsoft.com/office/drawing/2014/main" id="{85D4B35F-1098-4D26-5EF9-61FAAB889D2F}"/>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76966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A4F95-08AC-EE6C-EA4E-385192A8D3F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90CF799-F297-50D7-27CC-52259AF9BF2B}"/>
              </a:ext>
            </a:extLst>
          </p:cNvPr>
          <p:cNvSpPr>
            <a:spLocks noGrp="1"/>
          </p:cNvSpPr>
          <p:nvPr>
            <p:ph type="title"/>
          </p:nvPr>
        </p:nvSpPr>
        <p:spPr>
          <a:xfrm>
            <a:off x="1055688" y="325477"/>
            <a:ext cx="4420098" cy="524553"/>
          </a:xfrm>
        </p:spPr>
        <p:txBody>
          <a:bodyPr/>
          <a:lstStyle/>
          <a:p>
            <a:pPr algn="ctr"/>
            <a:r>
              <a:rPr lang="en-US" dirty="0"/>
              <a:t>What is Lathe tooling? </a:t>
            </a:r>
          </a:p>
        </p:txBody>
      </p:sp>
      <p:sp>
        <p:nvSpPr>
          <p:cNvPr id="6" name="Text Placeholder 5">
            <a:extLst>
              <a:ext uri="{FF2B5EF4-FFF2-40B4-BE49-F238E27FC236}">
                <a16:creationId xmlns:a16="http://schemas.microsoft.com/office/drawing/2014/main" id="{B63782D3-6962-CDED-EE41-5AD5AE8692CF}"/>
              </a:ext>
            </a:extLst>
          </p:cNvPr>
          <p:cNvSpPr>
            <a:spLocks noGrp="1"/>
          </p:cNvSpPr>
          <p:nvPr>
            <p:ph type="body" sz="quarter" idx="13"/>
          </p:nvPr>
        </p:nvSpPr>
        <p:spPr>
          <a:xfrm>
            <a:off x="0" y="336632"/>
            <a:ext cx="339305" cy="1759054"/>
          </a:xfrm>
        </p:spPr>
        <p:txBody>
          <a:bodyPr/>
          <a:lstStyle/>
          <a:p>
            <a:r>
              <a:rPr lang="en-US" dirty="0"/>
              <a:t>LATHE TOOLING</a:t>
            </a:r>
          </a:p>
        </p:txBody>
      </p:sp>
      <p:sp>
        <p:nvSpPr>
          <p:cNvPr id="13" name="Text Placeholder 12"/>
          <p:cNvSpPr>
            <a:spLocks noGrp="1"/>
          </p:cNvSpPr>
          <p:nvPr>
            <p:ph type="body" idx="1"/>
          </p:nvPr>
        </p:nvSpPr>
        <p:spPr>
          <a:xfrm>
            <a:off x="1055688" y="1038557"/>
            <a:ext cx="5478462" cy="1391901"/>
          </a:xfrm>
        </p:spPr>
        <p:txBody>
          <a:bodyPr/>
          <a:lstStyle/>
          <a:p>
            <a:r>
              <a:rPr lang="en-AU" sz="1800" b="1" dirty="0"/>
              <a:t>Metal lathe tooling,</a:t>
            </a:r>
            <a:r>
              <a:rPr lang="en-AU" sz="1800" dirty="0"/>
              <a:t> refers to the various tools and attachments used with a metal lathe to cut, drill, thread, finish and shape/form metal work pieces. Tooling is essential for performing different operations accurately and efficiently</a:t>
            </a:r>
            <a:r>
              <a:rPr lang="en-AU" dirty="0"/>
              <a:t>. </a:t>
            </a:r>
          </a:p>
        </p:txBody>
      </p:sp>
      <p:pic>
        <p:nvPicPr>
          <p:cNvPr id="3078" name="Picture 6" descr="Lathe Cutting Tools: A Complete Guide to CNC Turning Tools and Selection -  Chiggo"/>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08026" y="3332065"/>
            <a:ext cx="4216400" cy="3160809"/>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772151" y="4007507"/>
            <a:ext cx="6048374" cy="1477328"/>
          </a:xfrm>
          <a:prstGeom prst="rect">
            <a:avLst/>
          </a:prstGeom>
          <a:noFill/>
        </p:spPr>
        <p:txBody>
          <a:bodyPr wrap="square" rtlCol="0">
            <a:spAutoFit/>
          </a:bodyPr>
          <a:lstStyle/>
          <a:p>
            <a:r>
              <a:rPr lang="en-AU" b="1" dirty="0">
                <a:solidFill>
                  <a:schemeClr val="tx2"/>
                </a:solidFill>
              </a:rPr>
              <a:t>Metal lathe tooling,</a:t>
            </a:r>
            <a:r>
              <a:rPr lang="en-AU" dirty="0">
                <a:solidFill>
                  <a:schemeClr val="tx2"/>
                </a:solidFill>
              </a:rPr>
              <a:t> can be made from multiple different </a:t>
            </a:r>
            <a:r>
              <a:rPr lang="en-AU" b="1" dirty="0">
                <a:solidFill>
                  <a:schemeClr val="tx2"/>
                </a:solidFill>
              </a:rPr>
              <a:t>tool materials. </a:t>
            </a:r>
            <a:r>
              <a:rPr lang="en-AU" dirty="0">
                <a:solidFill>
                  <a:schemeClr val="tx2"/>
                </a:solidFill>
              </a:rPr>
              <a:t>Each tool is chosen based on the job requirements — such as the type of metal being machined, the cutting speed, and the desired finish.</a:t>
            </a:r>
          </a:p>
          <a:p>
            <a:endParaRPr lang="en-AU" dirty="0"/>
          </a:p>
        </p:txBody>
      </p:sp>
      <p:pic>
        <p:nvPicPr>
          <p:cNvPr id="3080" name="Picture 8" descr="Silver Stainless Steel GARVIN 8Pc HSS Lathe Turning Tool Set, For  Industrial at best price in New Delhi"/>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956425" y="598908"/>
            <a:ext cx="4762500" cy="302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252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21EB6DC-3386-D071-8857-7D340551256E}"/>
              </a:ext>
            </a:extLst>
          </p:cNvPr>
          <p:cNvSpPr>
            <a:spLocks noGrp="1"/>
          </p:cNvSpPr>
          <p:nvPr>
            <p:ph type="title"/>
          </p:nvPr>
        </p:nvSpPr>
        <p:spPr>
          <a:xfrm>
            <a:off x="420445" y="45909"/>
            <a:ext cx="5591893" cy="524553"/>
          </a:xfrm>
        </p:spPr>
        <p:txBody>
          <a:bodyPr/>
          <a:lstStyle/>
          <a:p>
            <a:pPr algn="ctr"/>
            <a:r>
              <a:rPr lang="en-US" dirty="0"/>
              <a:t>Metal Lathe tooling materials </a:t>
            </a:r>
          </a:p>
        </p:txBody>
      </p:sp>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225919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TOOLING MATERIALS</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2"/>
          <a:stretch>
            <a:fillRect/>
          </a:stretch>
        </p:blipFill>
        <p:spPr>
          <a:xfrm>
            <a:off x="75358" y="45909"/>
            <a:ext cx="187932" cy="251236"/>
          </a:xfrm>
          <a:prstGeom prst="rect">
            <a:avLst/>
          </a:prstGeom>
        </p:spPr>
      </p:pic>
      <p:sp>
        <p:nvSpPr>
          <p:cNvPr id="12" name="Text Placeholder 11"/>
          <p:cNvSpPr>
            <a:spLocks noGrp="1"/>
          </p:cNvSpPr>
          <p:nvPr>
            <p:ph type="body" idx="1"/>
          </p:nvPr>
        </p:nvSpPr>
        <p:spPr>
          <a:xfrm>
            <a:off x="705761" y="1100787"/>
            <a:ext cx="5021263" cy="1183815"/>
          </a:xfrm>
        </p:spPr>
        <p:txBody>
          <a:bodyPr/>
          <a:lstStyle/>
          <a:p>
            <a:pPr lvl="0"/>
            <a:r>
              <a:rPr lang="en-AU" b="1" dirty="0"/>
              <a:t>Description</a:t>
            </a:r>
            <a:r>
              <a:rPr lang="en-AU" dirty="0"/>
              <a:t>: A tough, durable steel alloy that retains its hardness at higher temperatures.</a:t>
            </a:r>
            <a:endParaRPr lang="en-AU" sz="1400" dirty="0"/>
          </a:p>
          <a:p>
            <a:pPr lvl="0"/>
            <a:r>
              <a:rPr lang="en-AU" b="1" dirty="0"/>
              <a:t>Best For</a:t>
            </a:r>
            <a:r>
              <a:rPr lang="en-AU" dirty="0"/>
              <a:t>: General-purpose cutting, especially on softer metals like aluminium, mild steel, and brass.</a:t>
            </a:r>
          </a:p>
          <a:p>
            <a:pPr lvl="0"/>
            <a:endParaRPr lang="en-AU" sz="1400" dirty="0"/>
          </a:p>
        </p:txBody>
      </p:sp>
      <p:sp>
        <p:nvSpPr>
          <p:cNvPr id="26" name="TextBox 25"/>
          <p:cNvSpPr txBox="1"/>
          <p:nvPr/>
        </p:nvSpPr>
        <p:spPr>
          <a:xfrm>
            <a:off x="336632" y="2425321"/>
            <a:ext cx="11855368" cy="169841"/>
          </a:xfrm>
          <a:prstGeom prst="rect">
            <a:avLst/>
          </a:prstGeom>
          <a:solidFill>
            <a:schemeClr val="accent3"/>
          </a:solidFill>
        </p:spPr>
        <p:txBody>
          <a:bodyPr wrap="square" rtlCol="0">
            <a:spAutoFit/>
          </a:bodyPr>
          <a:lstStyle/>
          <a:p>
            <a:endParaRPr lang="en-AU" sz="500" dirty="0"/>
          </a:p>
        </p:txBody>
      </p:sp>
      <p:sp>
        <p:nvSpPr>
          <p:cNvPr id="27" name="TextBox 26"/>
          <p:cNvSpPr txBox="1"/>
          <p:nvPr/>
        </p:nvSpPr>
        <p:spPr>
          <a:xfrm>
            <a:off x="6865842" y="3161379"/>
            <a:ext cx="4740068" cy="1538883"/>
          </a:xfrm>
          <a:prstGeom prst="rect">
            <a:avLst/>
          </a:prstGeom>
          <a:noFill/>
        </p:spPr>
        <p:txBody>
          <a:bodyPr wrap="square" rtlCol="0">
            <a:spAutoFit/>
          </a:bodyPr>
          <a:lstStyle/>
          <a:p>
            <a:pPr lvl="0"/>
            <a:r>
              <a:rPr lang="en-AU" sz="1600" b="1" dirty="0">
                <a:solidFill>
                  <a:schemeClr val="tx2"/>
                </a:solidFill>
              </a:rPr>
              <a:t>Pros</a:t>
            </a:r>
            <a:r>
              <a:rPr lang="en-AU" sz="1600" dirty="0">
                <a:solidFill>
                  <a:schemeClr val="tx2"/>
                </a:solidFill>
              </a:rPr>
              <a:t>: Extremely hard and wear-resistant, Can be used at high speeds, Provides excellent surface finish</a:t>
            </a:r>
          </a:p>
          <a:p>
            <a:pPr lvl="0"/>
            <a:r>
              <a:rPr lang="en-AU" sz="1600" b="1" dirty="0">
                <a:solidFill>
                  <a:schemeClr val="tx2"/>
                </a:solidFill>
              </a:rPr>
              <a:t>Cons</a:t>
            </a:r>
            <a:r>
              <a:rPr lang="en-AU" sz="1600" dirty="0">
                <a:solidFill>
                  <a:schemeClr val="tx2"/>
                </a:solidFill>
              </a:rPr>
              <a:t>: Brittle – can chip if dropped or used improperly, More expensive</a:t>
            </a:r>
          </a:p>
          <a:p>
            <a:r>
              <a:rPr lang="en-AU" sz="1400" dirty="0">
                <a:solidFill>
                  <a:schemeClr val="tx2"/>
                </a:solidFill>
              </a:rPr>
              <a:t> </a:t>
            </a:r>
            <a:endParaRPr lang="en-AU" dirty="0"/>
          </a:p>
        </p:txBody>
      </p:sp>
      <p:sp>
        <p:nvSpPr>
          <p:cNvPr id="28" name="TextBox 27"/>
          <p:cNvSpPr txBox="1"/>
          <p:nvPr/>
        </p:nvSpPr>
        <p:spPr>
          <a:xfrm>
            <a:off x="6870907" y="1189275"/>
            <a:ext cx="4740068" cy="1107996"/>
          </a:xfrm>
          <a:prstGeom prst="rect">
            <a:avLst/>
          </a:prstGeom>
          <a:noFill/>
        </p:spPr>
        <p:txBody>
          <a:bodyPr wrap="square" rtlCol="0">
            <a:spAutoFit/>
          </a:bodyPr>
          <a:lstStyle/>
          <a:p>
            <a:pPr lvl="0"/>
            <a:r>
              <a:rPr lang="en-AU" sz="1600" b="1" dirty="0">
                <a:solidFill>
                  <a:schemeClr val="tx2"/>
                </a:solidFill>
              </a:rPr>
              <a:t>Pros</a:t>
            </a:r>
            <a:r>
              <a:rPr lang="en-AU" sz="1600" dirty="0">
                <a:solidFill>
                  <a:schemeClr val="tx2"/>
                </a:solidFill>
              </a:rPr>
              <a:t>: Easy to sharpen, Inexpensive, Good for slower-speed lathes</a:t>
            </a:r>
          </a:p>
          <a:p>
            <a:pPr lvl="0"/>
            <a:r>
              <a:rPr lang="en-AU" sz="1600" b="1" dirty="0">
                <a:solidFill>
                  <a:schemeClr val="tx2"/>
                </a:solidFill>
              </a:rPr>
              <a:t>Cons</a:t>
            </a:r>
            <a:r>
              <a:rPr lang="en-AU" sz="1600" dirty="0">
                <a:solidFill>
                  <a:schemeClr val="tx2"/>
                </a:solidFill>
              </a:rPr>
              <a:t>: Wears faster than harder materials</a:t>
            </a:r>
          </a:p>
          <a:p>
            <a:endParaRPr lang="en-AU" dirty="0"/>
          </a:p>
        </p:txBody>
      </p:sp>
      <p:sp>
        <p:nvSpPr>
          <p:cNvPr id="29" name="TextBox 28"/>
          <p:cNvSpPr txBox="1"/>
          <p:nvPr/>
        </p:nvSpPr>
        <p:spPr>
          <a:xfrm>
            <a:off x="4583142" y="700911"/>
            <a:ext cx="2775119" cy="646331"/>
          </a:xfrm>
          <a:prstGeom prst="rect">
            <a:avLst/>
          </a:prstGeom>
          <a:noFill/>
        </p:spPr>
        <p:txBody>
          <a:bodyPr wrap="none" rtlCol="0">
            <a:spAutoFit/>
          </a:bodyPr>
          <a:lstStyle/>
          <a:p>
            <a:r>
              <a:rPr lang="en-AU" b="1" u="sng" dirty="0">
                <a:solidFill>
                  <a:schemeClr val="tx2"/>
                </a:solidFill>
              </a:rPr>
              <a:t>High-Speed Steel (HSS)</a:t>
            </a:r>
            <a:endParaRPr lang="en-AU" sz="1400" b="1" u="sng" dirty="0">
              <a:solidFill>
                <a:schemeClr val="tx2"/>
              </a:solidFill>
            </a:endParaRPr>
          </a:p>
          <a:p>
            <a:endParaRPr lang="en-AU" dirty="0"/>
          </a:p>
        </p:txBody>
      </p:sp>
      <p:sp>
        <p:nvSpPr>
          <p:cNvPr id="30" name="TextBox 29"/>
          <p:cNvSpPr txBox="1"/>
          <p:nvPr/>
        </p:nvSpPr>
        <p:spPr>
          <a:xfrm>
            <a:off x="4583142" y="2711652"/>
            <a:ext cx="3206840" cy="369332"/>
          </a:xfrm>
          <a:prstGeom prst="rect">
            <a:avLst/>
          </a:prstGeom>
          <a:noFill/>
        </p:spPr>
        <p:txBody>
          <a:bodyPr wrap="none" rtlCol="0">
            <a:spAutoFit/>
          </a:bodyPr>
          <a:lstStyle/>
          <a:p>
            <a:r>
              <a:rPr lang="en-AU" b="1" u="sng" dirty="0">
                <a:solidFill>
                  <a:schemeClr val="tx2"/>
                </a:solidFill>
              </a:rPr>
              <a:t>Carbide (Tungsten Carbide)</a:t>
            </a:r>
            <a:endParaRPr lang="en-AU" sz="1400" u="sng" dirty="0">
              <a:solidFill>
                <a:schemeClr val="tx2"/>
              </a:solidFill>
            </a:endParaRPr>
          </a:p>
        </p:txBody>
      </p:sp>
      <p:sp>
        <p:nvSpPr>
          <p:cNvPr id="31" name="TextBox 30"/>
          <p:cNvSpPr txBox="1"/>
          <p:nvPr/>
        </p:nvSpPr>
        <p:spPr>
          <a:xfrm>
            <a:off x="705761" y="3120934"/>
            <a:ext cx="5021263" cy="1600438"/>
          </a:xfrm>
          <a:prstGeom prst="rect">
            <a:avLst/>
          </a:prstGeom>
          <a:noFill/>
        </p:spPr>
        <p:txBody>
          <a:bodyPr wrap="square" rtlCol="0">
            <a:spAutoFit/>
          </a:bodyPr>
          <a:lstStyle/>
          <a:p>
            <a:pPr lvl="0"/>
            <a:r>
              <a:rPr lang="en-AU" sz="1600" b="1" dirty="0">
                <a:solidFill>
                  <a:schemeClr val="tx2"/>
                </a:solidFill>
              </a:rPr>
              <a:t>Description</a:t>
            </a:r>
            <a:r>
              <a:rPr lang="en-AU" sz="1600" dirty="0">
                <a:solidFill>
                  <a:schemeClr val="tx2"/>
                </a:solidFill>
              </a:rPr>
              <a:t>: A very hard, heat-resistant material made from a compound of carbon and a metal (usually tungsten).</a:t>
            </a:r>
          </a:p>
          <a:p>
            <a:pPr lvl="0"/>
            <a:r>
              <a:rPr lang="en-AU" sz="1600" b="1" dirty="0">
                <a:solidFill>
                  <a:schemeClr val="tx2"/>
                </a:solidFill>
              </a:rPr>
              <a:t>Best For</a:t>
            </a:r>
            <a:r>
              <a:rPr lang="en-AU" sz="1600" dirty="0">
                <a:solidFill>
                  <a:schemeClr val="tx2"/>
                </a:solidFill>
              </a:rPr>
              <a:t>: High-speed cutting, harder metals (like stainless steel, cast iron, titanium).</a:t>
            </a:r>
          </a:p>
          <a:p>
            <a:endParaRPr lang="en-AU" dirty="0"/>
          </a:p>
        </p:txBody>
      </p:sp>
      <p:sp>
        <p:nvSpPr>
          <p:cNvPr id="33" name="TextBox 32"/>
          <p:cNvSpPr txBox="1"/>
          <p:nvPr/>
        </p:nvSpPr>
        <p:spPr>
          <a:xfrm>
            <a:off x="0" y="4495680"/>
            <a:ext cx="12192001" cy="169277"/>
          </a:xfrm>
          <a:prstGeom prst="rect">
            <a:avLst/>
          </a:prstGeom>
          <a:solidFill>
            <a:schemeClr val="accent3"/>
          </a:solidFill>
        </p:spPr>
        <p:txBody>
          <a:bodyPr wrap="square" rtlCol="0">
            <a:spAutoFit/>
          </a:bodyPr>
          <a:lstStyle/>
          <a:p>
            <a:endParaRPr lang="en-AU" sz="500" dirty="0"/>
          </a:p>
        </p:txBody>
      </p:sp>
      <p:sp>
        <p:nvSpPr>
          <p:cNvPr id="32" name="TextBox 31"/>
          <p:cNvSpPr txBox="1"/>
          <p:nvPr/>
        </p:nvSpPr>
        <p:spPr>
          <a:xfrm>
            <a:off x="4293263" y="4766679"/>
            <a:ext cx="3942105" cy="369332"/>
          </a:xfrm>
          <a:prstGeom prst="rect">
            <a:avLst/>
          </a:prstGeom>
          <a:noFill/>
        </p:spPr>
        <p:txBody>
          <a:bodyPr wrap="none" rtlCol="0">
            <a:spAutoFit/>
          </a:bodyPr>
          <a:lstStyle/>
          <a:p>
            <a:r>
              <a:rPr lang="en-AU" b="1" u="sng" dirty="0">
                <a:solidFill>
                  <a:schemeClr val="tx2"/>
                </a:solidFill>
              </a:rPr>
              <a:t>Cobalt High-Speed Steel (HSS-Co)</a:t>
            </a:r>
            <a:endParaRPr lang="en-AU" u="sng" dirty="0">
              <a:solidFill>
                <a:schemeClr val="tx2"/>
              </a:solidFill>
            </a:endParaRPr>
          </a:p>
        </p:txBody>
      </p:sp>
      <p:sp>
        <p:nvSpPr>
          <p:cNvPr id="34" name="TextBox 33"/>
          <p:cNvSpPr txBox="1"/>
          <p:nvPr/>
        </p:nvSpPr>
        <p:spPr>
          <a:xfrm>
            <a:off x="705761" y="5252521"/>
            <a:ext cx="5021263" cy="1077218"/>
          </a:xfrm>
          <a:prstGeom prst="rect">
            <a:avLst/>
          </a:prstGeom>
          <a:noFill/>
        </p:spPr>
        <p:txBody>
          <a:bodyPr wrap="square" rtlCol="0">
            <a:spAutoFit/>
          </a:bodyPr>
          <a:lstStyle/>
          <a:p>
            <a:pPr lvl="0"/>
            <a:r>
              <a:rPr lang="en-AU" sz="1600" b="1" dirty="0">
                <a:solidFill>
                  <a:schemeClr val="tx2"/>
                </a:solidFill>
              </a:rPr>
              <a:t>Description</a:t>
            </a:r>
            <a:r>
              <a:rPr lang="en-AU" sz="1600" dirty="0">
                <a:solidFill>
                  <a:schemeClr val="tx2"/>
                </a:solidFill>
              </a:rPr>
              <a:t>: A version of HSS with added cobalt (usually 5–8%).</a:t>
            </a:r>
          </a:p>
          <a:p>
            <a:r>
              <a:rPr lang="en-AU" sz="1600" b="1" dirty="0">
                <a:solidFill>
                  <a:schemeClr val="tx2"/>
                </a:solidFill>
              </a:rPr>
              <a:t>Best For</a:t>
            </a:r>
            <a:r>
              <a:rPr lang="en-AU" sz="1600" dirty="0">
                <a:solidFill>
                  <a:schemeClr val="tx2"/>
                </a:solidFill>
              </a:rPr>
              <a:t>: Tougher metals like stainless steel and tool steel.</a:t>
            </a:r>
          </a:p>
        </p:txBody>
      </p:sp>
      <p:sp>
        <p:nvSpPr>
          <p:cNvPr id="35" name="TextBox 34"/>
          <p:cNvSpPr txBox="1"/>
          <p:nvPr/>
        </p:nvSpPr>
        <p:spPr>
          <a:xfrm>
            <a:off x="6865842" y="5267269"/>
            <a:ext cx="4740068" cy="830997"/>
          </a:xfrm>
          <a:prstGeom prst="rect">
            <a:avLst/>
          </a:prstGeom>
          <a:noFill/>
        </p:spPr>
        <p:txBody>
          <a:bodyPr wrap="square" rtlCol="0">
            <a:spAutoFit/>
          </a:bodyPr>
          <a:lstStyle/>
          <a:p>
            <a:pPr lvl="0"/>
            <a:r>
              <a:rPr lang="en-AU" sz="1600" b="1" dirty="0">
                <a:solidFill>
                  <a:schemeClr val="tx2"/>
                </a:solidFill>
              </a:rPr>
              <a:t>Pros</a:t>
            </a:r>
            <a:r>
              <a:rPr lang="en-AU" sz="1600" dirty="0">
                <a:solidFill>
                  <a:schemeClr val="tx2"/>
                </a:solidFill>
              </a:rPr>
              <a:t>: Higher heat resistance than standard HSS, Stays sharp longer</a:t>
            </a:r>
          </a:p>
          <a:p>
            <a:pPr lvl="0"/>
            <a:r>
              <a:rPr lang="en-AU" sz="1600" b="1" dirty="0">
                <a:solidFill>
                  <a:schemeClr val="tx2"/>
                </a:solidFill>
              </a:rPr>
              <a:t>Cons</a:t>
            </a:r>
            <a:r>
              <a:rPr lang="en-AU" sz="1600" dirty="0">
                <a:solidFill>
                  <a:schemeClr val="tx2"/>
                </a:solidFill>
              </a:rPr>
              <a:t>: Slightly more expensive than regular HSS</a:t>
            </a:r>
          </a:p>
        </p:txBody>
      </p:sp>
      <p:sp>
        <p:nvSpPr>
          <p:cNvPr id="37" name="TextBox 36"/>
          <p:cNvSpPr txBox="1"/>
          <p:nvPr/>
        </p:nvSpPr>
        <p:spPr>
          <a:xfrm>
            <a:off x="0" y="6414190"/>
            <a:ext cx="12192001" cy="169277"/>
          </a:xfrm>
          <a:prstGeom prst="rect">
            <a:avLst/>
          </a:prstGeom>
          <a:solidFill>
            <a:schemeClr val="accent3"/>
          </a:solidFill>
        </p:spPr>
        <p:txBody>
          <a:bodyPr wrap="square" rtlCol="0">
            <a:spAutoFit/>
          </a:bodyPr>
          <a:lstStyle/>
          <a:p>
            <a:endParaRPr lang="en-AU" sz="500" dirty="0"/>
          </a:p>
        </p:txBody>
      </p:sp>
    </p:spTree>
    <p:extLst>
      <p:ext uri="{BB962C8B-B14F-4D97-AF65-F5344CB8AC3E}">
        <p14:creationId xmlns:p14="http://schemas.microsoft.com/office/powerpoint/2010/main" val="1536327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225919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TOOLING MATERIALS</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2"/>
          <a:stretch>
            <a:fillRect/>
          </a:stretch>
        </p:blipFill>
        <p:spPr>
          <a:xfrm>
            <a:off x="75358" y="45909"/>
            <a:ext cx="187932" cy="251236"/>
          </a:xfrm>
          <a:prstGeom prst="rect">
            <a:avLst/>
          </a:prstGeom>
        </p:spPr>
      </p:pic>
      <p:sp>
        <p:nvSpPr>
          <p:cNvPr id="12" name="Text Placeholder 11"/>
          <p:cNvSpPr>
            <a:spLocks noGrp="1"/>
          </p:cNvSpPr>
          <p:nvPr>
            <p:ph type="body" idx="1"/>
          </p:nvPr>
        </p:nvSpPr>
        <p:spPr>
          <a:xfrm>
            <a:off x="705760" y="441474"/>
            <a:ext cx="5021263" cy="1482182"/>
          </a:xfrm>
        </p:spPr>
        <p:txBody>
          <a:bodyPr/>
          <a:lstStyle/>
          <a:p>
            <a:pPr lvl="0"/>
            <a:r>
              <a:rPr lang="en-AU" b="1" dirty="0"/>
              <a:t>Description</a:t>
            </a:r>
            <a:r>
              <a:rPr lang="en-AU" dirty="0"/>
              <a:t>: Made from aluminium oxide or silicon nitride.</a:t>
            </a:r>
          </a:p>
          <a:p>
            <a:pPr lvl="0"/>
            <a:r>
              <a:rPr lang="en-AU" b="1" dirty="0"/>
              <a:t>Best For</a:t>
            </a:r>
            <a:r>
              <a:rPr lang="en-AU" dirty="0"/>
              <a:t>: High-speed finishing operations on hard materials (often used in production machining).</a:t>
            </a:r>
          </a:p>
          <a:p>
            <a:pPr lvl="0"/>
            <a:endParaRPr lang="en-AU" sz="1400" dirty="0"/>
          </a:p>
        </p:txBody>
      </p:sp>
      <p:sp>
        <p:nvSpPr>
          <p:cNvPr id="26" name="TextBox 25"/>
          <p:cNvSpPr txBox="1"/>
          <p:nvPr/>
        </p:nvSpPr>
        <p:spPr>
          <a:xfrm>
            <a:off x="336632" y="1738612"/>
            <a:ext cx="11855369" cy="187379"/>
          </a:xfrm>
          <a:prstGeom prst="rect">
            <a:avLst/>
          </a:prstGeom>
          <a:solidFill>
            <a:schemeClr val="accent3"/>
          </a:solidFill>
        </p:spPr>
        <p:txBody>
          <a:bodyPr wrap="square" rtlCol="0">
            <a:spAutoFit/>
          </a:bodyPr>
          <a:lstStyle/>
          <a:p>
            <a:endParaRPr lang="en-AU" sz="500" dirty="0"/>
          </a:p>
        </p:txBody>
      </p:sp>
      <p:sp>
        <p:nvSpPr>
          <p:cNvPr id="27" name="TextBox 26"/>
          <p:cNvSpPr txBox="1"/>
          <p:nvPr/>
        </p:nvSpPr>
        <p:spPr>
          <a:xfrm>
            <a:off x="6870907" y="2613788"/>
            <a:ext cx="4740068" cy="830997"/>
          </a:xfrm>
          <a:prstGeom prst="rect">
            <a:avLst/>
          </a:prstGeom>
          <a:noFill/>
        </p:spPr>
        <p:txBody>
          <a:bodyPr wrap="square" rtlCol="0">
            <a:spAutoFit/>
          </a:bodyPr>
          <a:lstStyle/>
          <a:p>
            <a:pPr lvl="0"/>
            <a:r>
              <a:rPr lang="en-AU" sz="1600" b="1" dirty="0">
                <a:solidFill>
                  <a:schemeClr val="tx2"/>
                </a:solidFill>
              </a:rPr>
              <a:t>Pros</a:t>
            </a:r>
            <a:r>
              <a:rPr lang="en-AU" sz="1600" dirty="0">
                <a:solidFill>
                  <a:schemeClr val="tx2"/>
                </a:solidFill>
              </a:rPr>
              <a:t>: Combines hardness and toughness, Resistant to wear and heat</a:t>
            </a:r>
          </a:p>
          <a:p>
            <a:pPr lvl="0"/>
            <a:r>
              <a:rPr lang="en-AU" sz="1600" b="1" dirty="0">
                <a:solidFill>
                  <a:schemeClr val="tx2"/>
                </a:solidFill>
              </a:rPr>
              <a:t>Cons</a:t>
            </a:r>
            <a:r>
              <a:rPr lang="en-AU" sz="1600" dirty="0">
                <a:solidFill>
                  <a:schemeClr val="tx2"/>
                </a:solidFill>
              </a:rPr>
              <a:t>: Still relatively brittle, expensive</a:t>
            </a:r>
          </a:p>
        </p:txBody>
      </p:sp>
      <p:sp>
        <p:nvSpPr>
          <p:cNvPr id="28" name="TextBox 27"/>
          <p:cNvSpPr txBox="1"/>
          <p:nvPr/>
        </p:nvSpPr>
        <p:spPr>
          <a:xfrm>
            <a:off x="6870907" y="526770"/>
            <a:ext cx="4740068" cy="1107996"/>
          </a:xfrm>
          <a:prstGeom prst="rect">
            <a:avLst/>
          </a:prstGeom>
          <a:noFill/>
        </p:spPr>
        <p:txBody>
          <a:bodyPr wrap="square" rtlCol="0">
            <a:spAutoFit/>
          </a:bodyPr>
          <a:lstStyle/>
          <a:p>
            <a:pPr lvl="0"/>
            <a:r>
              <a:rPr lang="en-AU" sz="1600" b="1" dirty="0">
                <a:solidFill>
                  <a:schemeClr val="tx2"/>
                </a:solidFill>
              </a:rPr>
              <a:t>Pros</a:t>
            </a:r>
            <a:r>
              <a:rPr lang="en-AU" sz="1600" dirty="0">
                <a:solidFill>
                  <a:schemeClr val="tx2"/>
                </a:solidFill>
              </a:rPr>
              <a:t>: Extremely high heat resistance, Very hard</a:t>
            </a:r>
          </a:p>
          <a:p>
            <a:pPr lvl="0"/>
            <a:r>
              <a:rPr lang="en-AU" sz="1600" b="1" dirty="0">
                <a:solidFill>
                  <a:schemeClr val="tx2"/>
                </a:solidFill>
              </a:rPr>
              <a:t>Cons</a:t>
            </a:r>
            <a:r>
              <a:rPr lang="en-AU" sz="1600" dirty="0">
                <a:solidFill>
                  <a:schemeClr val="tx2"/>
                </a:solidFill>
              </a:rPr>
              <a:t>: Very brittle, Not suitable for interrupted cuts or roughing, expensive </a:t>
            </a:r>
          </a:p>
          <a:p>
            <a:endParaRPr lang="en-AU" dirty="0"/>
          </a:p>
        </p:txBody>
      </p:sp>
      <p:sp>
        <p:nvSpPr>
          <p:cNvPr id="29" name="TextBox 28"/>
          <p:cNvSpPr txBox="1"/>
          <p:nvPr/>
        </p:nvSpPr>
        <p:spPr>
          <a:xfrm>
            <a:off x="5574854" y="73871"/>
            <a:ext cx="1223412" cy="369332"/>
          </a:xfrm>
          <a:prstGeom prst="rect">
            <a:avLst/>
          </a:prstGeom>
          <a:noFill/>
        </p:spPr>
        <p:txBody>
          <a:bodyPr wrap="none" rtlCol="0">
            <a:spAutoFit/>
          </a:bodyPr>
          <a:lstStyle/>
          <a:p>
            <a:r>
              <a:rPr lang="en-AU" b="1" u="sng" dirty="0">
                <a:solidFill>
                  <a:schemeClr val="tx2"/>
                </a:solidFill>
              </a:rPr>
              <a:t>Ceramics</a:t>
            </a:r>
            <a:endParaRPr lang="en-AU" u="sng" dirty="0">
              <a:solidFill>
                <a:schemeClr val="tx2"/>
              </a:solidFill>
            </a:endParaRPr>
          </a:p>
        </p:txBody>
      </p:sp>
      <p:sp>
        <p:nvSpPr>
          <p:cNvPr id="30" name="TextBox 29"/>
          <p:cNvSpPr txBox="1"/>
          <p:nvPr/>
        </p:nvSpPr>
        <p:spPr>
          <a:xfrm>
            <a:off x="4706027" y="2108928"/>
            <a:ext cx="2961067" cy="584775"/>
          </a:xfrm>
          <a:prstGeom prst="rect">
            <a:avLst/>
          </a:prstGeom>
          <a:noFill/>
        </p:spPr>
        <p:txBody>
          <a:bodyPr wrap="none" rtlCol="0">
            <a:spAutoFit/>
          </a:bodyPr>
          <a:lstStyle/>
          <a:p>
            <a:r>
              <a:rPr lang="en-AU" b="1" u="sng" dirty="0">
                <a:solidFill>
                  <a:schemeClr val="tx2"/>
                </a:solidFill>
              </a:rPr>
              <a:t>Cermet (Ceramic + Metal)</a:t>
            </a:r>
            <a:endParaRPr lang="en-AU" u="sng" dirty="0">
              <a:solidFill>
                <a:schemeClr val="tx2"/>
              </a:solidFill>
            </a:endParaRPr>
          </a:p>
          <a:p>
            <a:endParaRPr lang="en-AU" sz="1400" u="sng" dirty="0">
              <a:solidFill>
                <a:schemeClr val="tx2"/>
              </a:solidFill>
            </a:endParaRPr>
          </a:p>
        </p:txBody>
      </p:sp>
      <p:sp>
        <p:nvSpPr>
          <p:cNvPr id="31" name="TextBox 30"/>
          <p:cNvSpPr txBox="1"/>
          <p:nvPr/>
        </p:nvSpPr>
        <p:spPr>
          <a:xfrm>
            <a:off x="767203" y="2591391"/>
            <a:ext cx="5021263" cy="1107996"/>
          </a:xfrm>
          <a:prstGeom prst="rect">
            <a:avLst/>
          </a:prstGeom>
          <a:noFill/>
        </p:spPr>
        <p:txBody>
          <a:bodyPr wrap="square" rtlCol="0">
            <a:spAutoFit/>
          </a:bodyPr>
          <a:lstStyle/>
          <a:p>
            <a:pPr lvl="0"/>
            <a:r>
              <a:rPr lang="en-AU" sz="1600" b="1" dirty="0">
                <a:solidFill>
                  <a:schemeClr val="tx2"/>
                </a:solidFill>
              </a:rPr>
              <a:t>Description</a:t>
            </a:r>
            <a:r>
              <a:rPr lang="en-AU" sz="1600" dirty="0">
                <a:solidFill>
                  <a:schemeClr val="tx2"/>
                </a:solidFill>
              </a:rPr>
              <a:t>: A hybrid of ceramic and metal materials.</a:t>
            </a:r>
          </a:p>
          <a:p>
            <a:pPr lvl="0"/>
            <a:r>
              <a:rPr lang="en-AU" sz="1600" b="1" dirty="0">
                <a:solidFill>
                  <a:schemeClr val="tx2"/>
                </a:solidFill>
              </a:rPr>
              <a:t>Best For</a:t>
            </a:r>
            <a:r>
              <a:rPr lang="en-AU" sz="1600" dirty="0">
                <a:solidFill>
                  <a:schemeClr val="tx2"/>
                </a:solidFill>
              </a:rPr>
              <a:t>: Finishing cuts on steels, providing high-quality surface finishes.</a:t>
            </a:r>
          </a:p>
          <a:p>
            <a:endParaRPr lang="en-AU" dirty="0"/>
          </a:p>
        </p:txBody>
      </p:sp>
      <p:sp>
        <p:nvSpPr>
          <p:cNvPr id="33" name="TextBox 32"/>
          <p:cNvSpPr txBox="1"/>
          <p:nvPr/>
        </p:nvSpPr>
        <p:spPr>
          <a:xfrm>
            <a:off x="15008" y="3922276"/>
            <a:ext cx="12192001" cy="169277"/>
          </a:xfrm>
          <a:prstGeom prst="rect">
            <a:avLst/>
          </a:prstGeom>
          <a:solidFill>
            <a:schemeClr val="accent3"/>
          </a:solidFill>
        </p:spPr>
        <p:txBody>
          <a:bodyPr wrap="square" rtlCol="0">
            <a:spAutoFit/>
          </a:bodyPr>
          <a:lstStyle/>
          <a:p>
            <a:endParaRPr lang="en-AU" sz="500" dirty="0"/>
          </a:p>
        </p:txBody>
      </p:sp>
      <p:sp>
        <p:nvSpPr>
          <p:cNvPr id="32" name="TextBox 31"/>
          <p:cNvSpPr txBox="1"/>
          <p:nvPr/>
        </p:nvSpPr>
        <p:spPr>
          <a:xfrm>
            <a:off x="3857247" y="4341321"/>
            <a:ext cx="4814138" cy="369332"/>
          </a:xfrm>
          <a:prstGeom prst="rect">
            <a:avLst/>
          </a:prstGeom>
          <a:noFill/>
        </p:spPr>
        <p:txBody>
          <a:bodyPr wrap="none" rtlCol="0">
            <a:spAutoFit/>
          </a:bodyPr>
          <a:lstStyle/>
          <a:p>
            <a:r>
              <a:rPr lang="en-AU" b="1" u="sng" dirty="0">
                <a:solidFill>
                  <a:schemeClr val="tx2"/>
                </a:solidFill>
              </a:rPr>
              <a:t>Diamond (</a:t>
            </a:r>
            <a:r>
              <a:rPr lang="en-AU" b="1" u="sng" dirty="0" err="1">
                <a:solidFill>
                  <a:schemeClr val="tx2"/>
                </a:solidFill>
              </a:rPr>
              <a:t>PCD</a:t>
            </a:r>
            <a:r>
              <a:rPr lang="en-AU" b="1" u="sng" dirty="0">
                <a:solidFill>
                  <a:schemeClr val="tx2"/>
                </a:solidFill>
              </a:rPr>
              <a:t> – Polycrystalline Diamond)</a:t>
            </a:r>
            <a:endParaRPr lang="en-AU" u="sng" dirty="0">
              <a:solidFill>
                <a:schemeClr val="tx2"/>
              </a:solidFill>
            </a:endParaRPr>
          </a:p>
        </p:txBody>
      </p:sp>
      <p:sp>
        <p:nvSpPr>
          <p:cNvPr id="34" name="TextBox 33"/>
          <p:cNvSpPr txBox="1"/>
          <p:nvPr/>
        </p:nvSpPr>
        <p:spPr>
          <a:xfrm>
            <a:off x="705759" y="4878685"/>
            <a:ext cx="5021263" cy="1077218"/>
          </a:xfrm>
          <a:prstGeom prst="rect">
            <a:avLst/>
          </a:prstGeom>
          <a:noFill/>
        </p:spPr>
        <p:txBody>
          <a:bodyPr wrap="square" rtlCol="0">
            <a:spAutoFit/>
          </a:bodyPr>
          <a:lstStyle/>
          <a:p>
            <a:pPr lvl="0"/>
            <a:r>
              <a:rPr lang="en-AU" sz="1600" b="1" dirty="0">
                <a:solidFill>
                  <a:schemeClr val="tx2"/>
                </a:solidFill>
              </a:rPr>
              <a:t>Description</a:t>
            </a:r>
            <a:r>
              <a:rPr lang="en-AU" sz="1600" dirty="0">
                <a:solidFill>
                  <a:schemeClr val="tx2"/>
                </a:solidFill>
              </a:rPr>
              <a:t>: Industrial diamond particles fused together.</a:t>
            </a:r>
          </a:p>
          <a:p>
            <a:r>
              <a:rPr lang="en-AU" sz="1600" b="1" dirty="0">
                <a:solidFill>
                  <a:schemeClr val="tx2"/>
                </a:solidFill>
              </a:rPr>
              <a:t>Best For</a:t>
            </a:r>
            <a:r>
              <a:rPr lang="en-AU" sz="1600" dirty="0">
                <a:solidFill>
                  <a:schemeClr val="tx2"/>
                </a:solidFill>
              </a:rPr>
              <a:t>: Non-ferrous materials (aluminium, copper, plastics, composites).</a:t>
            </a:r>
          </a:p>
        </p:txBody>
      </p:sp>
      <p:sp>
        <p:nvSpPr>
          <p:cNvPr id="35" name="TextBox 34"/>
          <p:cNvSpPr txBox="1"/>
          <p:nvPr/>
        </p:nvSpPr>
        <p:spPr>
          <a:xfrm>
            <a:off x="6870907" y="4878685"/>
            <a:ext cx="4740068" cy="830997"/>
          </a:xfrm>
          <a:prstGeom prst="rect">
            <a:avLst/>
          </a:prstGeom>
          <a:noFill/>
        </p:spPr>
        <p:txBody>
          <a:bodyPr wrap="square" rtlCol="0">
            <a:spAutoFit/>
          </a:bodyPr>
          <a:lstStyle/>
          <a:p>
            <a:pPr lvl="0"/>
            <a:r>
              <a:rPr lang="en-AU" sz="1600" b="1" dirty="0">
                <a:solidFill>
                  <a:schemeClr val="tx2"/>
                </a:solidFill>
              </a:rPr>
              <a:t>Pros</a:t>
            </a:r>
            <a:r>
              <a:rPr lang="en-AU" sz="1600" dirty="0">
                <a:solidFill>
                  <a:schemeClr val="tx2"/>
                </a:solidFill>
              </a:rPr>
              <a:t>: Ultimate wear resistance, Long tool life</a:t>
            </a:r>
          </a:p>
          <a:p>
            <a:pPr lvl="0"/>
            <a:r>
              <a:rPr lang="en-AU" sz="1600" b="1" dirty="0">
                <a:solidFill>
                  <a:schemeClr val="tx2"/>
                </a:solidFill>
              </a:rPr>
              <a:t>Cons</a:t>
            </a:r>
            <a:r>
              <a:rPr lang="en-AU" sz="1600" dirty="0">
                <a:solidFill>
                  <a:schemeClr val="tx2"/>
                </a:solidFill>
              </a:rPr>
              <a:t>: Very expensive, Not suitable for steel or iron (causes chemical wear)</a:t>
            </a:r>
          </a:p>
        </p:txBody>
      </p:sp>
      <p:sp>
        <p:nvSpPr>
          <p:cNvPr id="18" name="TextBox 17"/>
          <p:cNvSpPr txBox="1"/>
          <p:nvPr/>
        </p:nvSpPr>
        <p:spPr>
          <a:xfrm>
            <a:off x="15008" y="6269547"/>
            <a:ext cx="12192001" cy="169277"/>
          </a:xfrm>
          <a:prstGeom prst="rect">
            <a:avLst/>
          </a:prstGeom>
          <a:solidFill>
            <a:schemeClr val="accent3"/>
          </a:solidFill>
        </p:spPr>
        <p:txBody>
          <a:bodyPr wrap="square" rtlCol="0">
            <a:spAutoFit/>
          </a:bodyPr>
          <a:lstStyle/>
          <a:p>
            <a:endParaRPr lang="en-AU" sz="500" dirty="0"/>
          </a:p>
        </p:txBody>
      </p:sp>
    </p:spTree>
    <p:extLst>
      <p:ext uri="{BB962C8B-B14F-4D97-AF65-F5344CB8AC3E}">
        <p14:creationId xmlns:p14="http://schemas.microsoft.com/office/powerpoint/2010/main" val="5049523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3456331" y="164671"/>
            <a:ext cx="5484492" cy="524553"/>
          </a:xfrm>
        </p:spPr>
        <p:txBody>
          <a:bodyPr/>
          <a:lstStyle/>
          <a:p>
            <a:pPr algn="ctr"/>
            <a:r>
              <a:rPr lang="en-US" dirty="0"/>
              <a:t>Metal Lathe tooling materials</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25919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TOOLING MATERIALS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graphicFrame>
        <p:nvGraphicFramePr>
          <p:cNvPr id="16" name="Table 15"/>
          <p:cNvGraphicFramePr>
            <a:graphicFrameLocks noGrp="1"/>
          </p:cNvGraphicFramePr>
          <p:nvPr>
            <p:extLst>
              <p:ext uri="{D42A27DB-BD31-4B8C-83A1-F6EECF244321}">
                <p14:modId xmlns:p14="http://schemas.microsoft.com/office/powerpoint/2010/main" val="2860633634"/>
              </p:ext>
            </p:extLst>
          </p:nvPr>
        </p:nvGraphicFramePr>
        <p:xfrm>
          <a:off x="902368" y="689224"/>
          <a:ext cx="10226844" cy="5940174"/>
        </p:xfrm>
        <a:graphic>
          <a:graphicData uri="http://schemas.openxmlformats.org/drawingml/2006/table">
            <a:tbl>
              <a:tblPr firstRow="1" bandRow="1">
                <a:tableStyleId>{9DCAF9ED-07DC-4A11-8D7F-57B35C25682E}</a:tableStyleId>
              </a:tblPr>
              <a:tblGrid>
                <a:gridCol w="3408948">
                  <a:extLst>
                    <a:ext uri="{9D8B030D-6E8A-4147-A177-3AD203B41FA5}">
                      <a16:colId xmlns:a16="http://schemas.microsoft.com/office/drawing/2014/main" val="3553382259"/>
                    </a:ext>
                  </a:extLst>
                </a:gridCol>
                <a:gridCol w="3408948">
                  <a:extLst>
                    <a:ext uri="{9D8B030D-6E8A-4147-A177-3AD203B41FA5}">
                      <a16:colId xmlns:a16="http://schemas.microsoft.com/office/drawing/2014/main" val="626733939"/>
                    </a:ext>
                  </a:extLst>
                </a:gridCol>
                <a:gridCol w="3408948">
                  <a:extLst>
                    <a:ext uri="{9D8B030D-6E8A-4147-A177-3AD203B41FA5}">
                      <a16:colId xmlns:a16="http://schemas.microsoft.com/office/drawing/2014/main" val="3853005369"/>
                    </a:ext>
                  </a:extLst>
                </a:gridCol>
              </a:tblGrid>
              <a:tr h="297008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dirty="0">
                          <a:solidFill>
                            <a:schemeClr val="bg1"/>
                          </a:solidFill>
                        </a:rPr>
                        <a:t>HSS Tooling</a:t>
                      </a:r>
                    </a:p>
                    <a:p>
                      <a:pPr algn="ctr"/>
                      <a:endParaRPr lang="en-AU" dirty="0"/>
                    </a:p>
                  </a:txBody>
                  <a:tcPr>
                    <a:solidFill>
                      <a:schemeClr val="accent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b="1" u="sng" dirty="0">
                          <a:solidFill>
                            <a:schemeClr val="bg1"/>
                          </a:solidFill>
                        </a:rPr>
                        <a:t>Carbide (Tungsten Carbide)</a:t>
                      </a:r>
                      <a:endParaRPr lang="en-AU" sz="1400" u="sng" dirty="0">
                        <a:solidFill>
                          <a:schemeClr val="bg1"/>
                        </a:solidFill>
                      </a:endParaRPr>
                    </a:p>
                    <a:p>
                      <a:endParaRPr lang="en-AU" dirty="0"/>
                    </a:p>
                  </a:txBody>
                  <a:tcPr>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b="1" u="sng" dirty="0">
                          <a:solidFill>
                            <a:schemeClr val="bg1"/>
                          </a:solidFill>
                        </a:rPr>
                        <a:t>Cobalt High-Speed Steel (HSS-Co)</a:t>
                      </a:r>
                      <a:endParaRPr lang="en-AU" u="sng" dirty="0">
                        <a:solidFill>
                          <a:schemeClr val="bg1"/>
                        </a:solidFill>
                      </a:endParaRPr>
                    </a:p>
                    <a:p>
                      <a:endParaRPr lang="en-AU" dirty="0"/>
                    </a:p>
                  </a:txBody>
                  <a:tcPr>
                    <a:solidFill>
                      <a:schemeClr val="accent3"/>
                    </a:solidFill>
                  </a:tcPr>
                </a:tc>
                <a:extLst>
                  <a:ext uri="{0D108BD9-81ED-4DB2-BD59-A6C34878D82A}">
                    <a16:rowId xmlns:a16="http://schemas.microsoft.com/office/drawing/2014/main" val="1604720400"/>
                  </a:ext>
                </a:extLst>
              </a:tr>
              <a:tr h="297008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b="1" u="sng" dirty="0">
                          <a:solidFill>
                            <a:schemeClr val="bg1"/>
                          </a:solidFill>
                        </a:rPr>
                        <a:t>Ceramics</a:t>
                      </a:r>
                      <a:endParaRPr lang="en-AU" u="sng" dirty="0">
                        <a:solidFill>
                          <a:schemeClr val="bg1"/>
                        </a:solidFill>
                      </a:endParaRPr>
                    </a:p>
                    <a:p>
                      <a:endParaRPr lang="en-AU" dirty="0"/>
                    </a:p>
                  </a:txBody>
                  <a:tcPr>
                    <a:solidFill>
                      <a:schemeClr val="tx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b="1" u="sng" dirty="0">
                          <a:solidFill>
                            <a:schemeClr val="bg1"/>
                          </a:solidFill>
                        </a:rPr>
                        <a:t>Cermet (Ceramic + Metal)</a:t>
                      </a:r>
                      <a:endParaRPr lang="en-AU" u="sng" dirty="0">
                        <a:solidFill>
                          <a:schemeClr val="bg1"/>
                        </a:solidFill>
                      </a:endParaRPr>
                    </a:p>
                    <a:p>
                      <a:endParaRPr lang="en-AU" dirty="0"/>
                    </a:p>
                  </a:txBody>
                  <a:tcPr>
                    <a:solidFill>
                      <a:schemeClr val="accent3"/>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b="1" u="sng" dirty="0">
                          <a:solidFill>
                            <a:schemeClr val="bg1"/>
                          </a:solidFill>
                        </a:rPr>
                        <a:t>Diamond (</a:t>
                      </a:r>
                      <a:r>
                        <a:rPr lang="en-AU" b="1" u="sng" dirty="0" err="1">
                          <a:solidFill>
                            <a:schemeClr val="bg1"/>
                          </a:solidFill>
                        </a:rPr>
                        <a:t>PCD</a:t>
                      </a:r>
                      <a:r>
                        <a:rPr lang="en-AU" b="1" u="sng" dirty="0">
                          <a:solidFill>
                            <a:schemeClr val="bg1"/>
                          </a:solidFill>
                        </a:rPr>
                        <a:t> – Polycrystalline Diamond)</a:t>
                      </a:r>
                      <a:endParaRPr lang="en-AU" u="sng" dirty="0">
                        <a:solidFill>
                          <a:schemeClr val="bg1"/>
                        </a:solidFill>
                      </a:endParaRPr>
                    </a:p>
                    <a:p>
                      <a:endParaRPr lang="en-AU" dirty="0"/>
                    </a:p>
                  </a:txBody>
                  <a:tcPr>
                    <a:solidFill>
                      <a:schemeClr val="tx1"/>
                    </a:solidFill>
                  </a:tcPr>
                </a:tc>
                <a:extLst>
                  <a:ext uri="{0D108BD9-81ED-4DB2-BD59-A6C34878D82A}">
                    <a16:rowId xmlns:a16="http://schemas.microsoft.com/office/drawing/2014/main" val="2305497024"/>
                  </a:ext>
                </a:extLst>
              </a:tr>
            </a:tbl>
          </a:graphicData>
        </a:graphic>
      </p:graphicFrame>
      <p:pic>
        <p:nvPicPr>
          <p:cNvPr id="24" name="Picture 12" descr="Lathe Cutting Tools 8 profiles HSS boxed ready to use *SELECT YOUR SIZE |  eBay Australia"/>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30968" y="1419726"/>
            <a:ext cx="2971800" cy="1949115"/>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4" descr="OEM ODM Tungsten Carbide Lathe Tool Inserts CNC Lathe Cutting Tool"/>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41921" y="1419726"/>
            <a:ext cx="2947737" cy="194911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28812" y="1419726"/>
            <a:ext cx="3007894" cy="1949115"/>
          </a:xfrm>
          <a:prstGeom prst="rect">
            <a:avLst/>
          </a:prstGeom>
        </p:spPr>
      </p:pic>
      <p:pic>
        <p:nvPicPr>
          <p:cNvPr id="18" name="Picture 17"/>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130968" y="4415590"/>
            <a:ext cx="2971800" cy="1949115"/>
          </a:xfrm>
          <a:prstGeom prst="rect">
            <a:avLst/>
          </a:prstGeom>
        </p:spPr>
      </p:pic>
      <p:pic>
        <p:nvPicPr>
          <p:cNvPr id="19" name="Picture 18"/>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541921" y="4415590"/>
            <a:ext cx="2947737" cy="1949116"/>
          </a:xfrm>
          <a:prstGeom prst="rect">
            <a:avLst/>
          </a:prstGeom>
        </p:spPr>
      </p:pic>
      <p:pic>
        <p:nvPicPr>
          <p:cNvPr id="20" name="Picture 19"/>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928811" y="4415590"/>
            <a:ext cx="3007895" cy="1949115"/>
          </a:xfrm>
          <a:prstGeom prst="rect">
            <a:avLst/>
          </a:prstGeom>
        </p:spPr>
      </p:pic>
    </p:spTree>
    <p:extLst>
      <p:ext uri="{BB962C8B-B14F-4D97-AF65-F5344CB8AC3E}">
        <p14:creationId xmlns:p14="http://schemas.microsoft.com/office/powerpoint/2010/main" val="14064321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605314" y="168315"/>
            <a:ext cx="6580946" cy="524553"/>
          </a:xfrm>
        </p:spPr>
        <p:txBody>
          <a:bodyPr/>
          <a:lstStyle/>
          <a:p>
            <a:r>
              <a:rPr lang="en-US" dirty="0"/>
              <a:t>Lathe tooling and their application </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22283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STYLES OF TOOLING</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3" name="TextBox 2"/>
          <p:cNvSpPr txBox="1"/>
          <p:nvPr/>
        </p:nvSpPr>
        <p:spPr>
          <a:xfrm>
            <a:off x="605315" y="970097"/>
            <a:ext cx="11197663" cy="3139321"/>
          </a:xfrm>
          <a:prstGeom prst="rect">
            <a:avLst/>
          </a:prstGeom>
          <a:noFill/>
        </p:spPr>
        <p:txBody>
          <a:bodyPr wrap="square" rtlCol="0">
            <a:spAutoFit/>
          </a:bodyPr>
          <a:lstStyle/>
          <a:p>
            <a:r>
              <a:rPr lang="en-AU" dirty="0">
                <a:solidFill>
                  <a:schemeClr val="accent6"/>
                </a:solidFill>
              </a:rPr>
              <a:t>Operations on the lathe can consist of multiple movements. Most processes have there own tooling and generally consist of roughing and finishing passes. Below are some of the basic lathing operations and the style of tooling used.</a:t>
            </a:r>
          </a:p>
          <a:p>
            <a:endParaRPr lang="en-AU" dirty="0">
              <a:solidFill>
                <a:schemeClr val="accent6"/>
              </a:solidFill>
            </a:endParaRPr>
          </a:p>
          <a:p>
            <a:r>
              <a:rPr lang="en-AU" b="1" u="sng" dirty="0" err="1">
                <a:solidFill>
                  <a:schemeClr val="accent6"/>
                </a:solidFill>
              </a:rPr>
              <a:t>O.D</a:t>
            </a:r>
            <a:r>
              <a:rPr lang="en-AU" b="1" u="sng" dirty="0">
                <a:solidFill>
                  <a:schemeClr val="accent6"/>
                </a:solidFill>
              </a:rPr>
              <a:t> (outside diameter) Turning;</a:t>
            </a:r>
          </a:p>
          <a:p>
            <a:pPr marL="742950" lvl="1" indent="-285750">
              <a:lnSpc>
                <a:spcPct val="150000"/>
              </a:lnSpc>
              <a:buFont typeface="Arial" panose="020B0604020202020204" pitchFamily="34" charset="0"/>
              <a:buChar char="•"/>
            </a:pPr>
            <a:r>
              <a:rPr lang="en-AU" b="1" dirty="0">
                <a:solidFill>
                  <a:schemeClr val="accent6"/>
                </a:solidFill>
              </a:rPr>
              <a:t>Straight (plain) turning; </a:t>
            </a:r>
            <a:r>
              <a:rPr lang="en-AU" sz="1400" dirty="0">
                <a:solidFill>
                  <a:schemeClr val="accent6"/>
                </a:solidFill>
              </a:rPr>
              <a:t>Removes material along the entire length to bring a bar down to size.</a:t>
            </a:r>
          </a:p>
          <a:p>
            <a:pPr marL="742950" lvl="1" indent="-285750">
              <a:lnSpc>
                <a:spcPct val="150000"/>
              </a:lnSpc>
              <a:buFont typeface="Arial" panose="020B0604020202020204" pitchFamily="34" charset="0"/>
              <a:buChar char="•"/>
            </a:pPr>
            <a:r>
              <a:rPr lang="en-AU" b="1" dirty="0">
                <a:solidFill>
                  <a:schemeClr val="accent6"/>
                </a:solidFill>
              </a:rPr>
              <a:t>Taper turning; </a:t>
            </a:r>
            <a:r>
              <a:rPr lang="en-AU" sz="1400" dirty="0">
                <a:solidFill>
                  <a:schemeClr val="accent6"/>
                </a:solidFill>
              </a:rPr>
              <a:t>Produces a gradual change in diameter.</a:t>
            </a:r>
            <a:endParaRPr lang="en-AU" b="1" dirty="0">
              <a:solidFill>
                <a:schemeClr val="accent6"/>
              </a:solidFill>
            </a:endParaRPr>
          </a:p>
          <a:p>
            <a:pPr marL="742950" lvl="1" indent="-285750">
              <a:lnSpc>
                <a:spcPct val="150000"/>
              </a:lnSpc>
              <a:buFont typeface="Arial" panose="020B0604020202020204" pitchFamily="34" charset="0"/>
              <a:buChar char="•"/>
            </a:pPr>
            <a:r>
              <a:rPr lang="en-AU" b="1" dirty="0">
                <a:solidFill>
                  <a:schemeClr val="accent6"/>
                </a:solidFill>
              </a:rPr>
              <a:t>Facing; </a:t>
            </a:r>
            <a:r>
              <a:rPr lang="en-AU" sz="1400" dirty="0">
                <a:solidFill>
                  <a:schemeClr val="accent6"/>
                </a:solidFill>
              </a:rPr>
              <a:t>Squares the end of a work piece.</a:t>
            </a:r>
            <a:endParaRPr lang="en-AU" sz="1400" b="1" dirty="0">
              <a:solidFill>
                <a:schemeClr val="accent6"/>
              </a:solidFill>
            </a:endParaRPr>
          </a:p>
          <a:p>
            <a:pPr marL="742950" lvl="1" indent="-285750">
              <a:lnSpc>
                <a:spcPct val="150000"/>
              </a:lnSpc>
              <a:buFont typeface="Arial" panose="020B0604020202020204" pitchFamily="34" charset="0"/>
              <a:buChar char="•"/>
            </a:pPr>
            <a:r>
              <a:rPr lang="en-AU" b="1" dirty="0">
                <a:solidFill>
                  <a:schemeClr val="accent6"/>
                </a:solidFill>
              </a:rPr>
              <a:t>Spot facing; </a:t>
            </a:r>
            <a:r>
              <a:rPr lang="en-AU" sz="1400" dirty="0">
                <a:solidFill>
                  <a:schemeClr val="accent6"/>
                </a:solidFill>
              </a:rPr>
              <a:t>Creates a small flat seat for bolt heads or washers.</a:t>
            </a:r>
            <a:endParaRPr lang="en-AU" sz="1400" b="1" dirty="0">
              <a:solidFill>
                <a:schemeClr val="accent6"/>
              </a:solidFill>
            </a:endParaRPr>
          </a:p>
        </p:txBody>
      </p:sp>
      <p:pic>
        <p:nvPicPr>
          <p:cNvPr id="14342" name="Picture 6" descr="Shop Lathe Cutting Tools &amp; Accessories - Hare &amp; Forbes Machineryhous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546460" y="4713247"/>
            <a:ext cx="2732004" cy="2034172"/>
          </a:xfrm>
          <a:prstGeom prst="rect">
            <a:avLst/>
          </a:prstGeom>
          <a:noFill/>
          <a:extLst>
            <a:ext uri="{909E8E84-426E-40DD-AFC4-6F175D3DCCD1}">
              <a14:hiddenFill xmlns:a14="http://schemas.microsoft.com/office/drawing/2010/main">
                <a:solidFill>
                  <a:srgbClr val="FFFFFF"/>
                </a:solidFill>
              </a14:hiddenFill>
            </a:ext>
          </a:extLst>
        </p:spPr>
      </p:pic>
      <p:pic>
        <p:nvPicPr>
          <p:cNvPr id="14344" name="Picture 8" descr="Outer Diameter Turning - Tools For Compact Lathe, Shank Tool Bit, Short  Tool Bit For QS Holding System, QS- SVABR / L from SANDVIK | MISUMI"/>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565650" y="4615583"/>
            <a:ext cx="2732004" cy="20378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236578" y="4396215"/>
            <a:ext cx="3339376" cy="369332"/>
          </a:xfrm>
          <a:prstGeom prst="rect">
            <a:avLst/>
          </a:prstGeom>
          <a:noFill/>
        </p:spPr>
        <p:txBody>
          <a:bodyPr wrap="none" rtlCol="0">
            <a:spAutoFit/>
          </a:bodyPr>
          <a:lstStyle/>
          <a:p>
            <a:r>
              <a:rPr lang="en-AU" dirty="0"/>
              <a:t>Roughing tool (tungsten insert)</a:t>
            </a:r>
          </a:p>
        </p:txBody>
      </p:sp>
      <p:sp>
        <p:nvSpPr>
          <p:cNvPr id="6" name="TextBox 5"/>
          <p:cNvSpPr txBox="1"/>
          <p:nvPr/>
        </p:nvSpPr>
        <p:spPr>
          <a:xfrm>
            <a:off x="8261964" y="4396215"/>
            <a:ext cx="3339376" cy="369332"/>
          </a:xfrm>
          <a:prstGeom prst="rect">
            <a:avLst/>
          </a:prstGeom>
          <a:noFill/>
        </p:spPr>
        <p:txBody>
          <a:bodyPr wrap="none" rtlCol="0">
            <a:spAutoFit/>
          </a:bodyPr>
          <a:lstStyle/>
          <a:p>
            <a:r>
              <a:rPr lang="en-AU" dirty="0"/>
              <a:t>Finishing tool (tungsten insert) </a:t>
            </a:r>
          </a:p>
        </p:txBody>
      </p:sp>
      <p:pic>
        <p:nvPicPr>
          <p:cNvPr id="14346" name="Picture 10" descr="1/4&quot; HSS Tool Set - Sherline Products"/>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336632" y="4765547"/>
            <a:ext cx="3442573" cy="1887916"/>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110642" y="4396215"/>
            <a:ext cx="2390398" cy="369332"/>
          </a:xfrm>
          <a:prstGeom prst="rect">
            <a:avLst/>
          </a:prstGeom>
          <a:noFill/>
        </p:spPr>
        <p:txBody>
          <a:bodyPr wrap="none" rtlCol="0">
            <a:spAutoFit/>
          </a:bodyPr>
          <a:lstStyle/>
          <a:p>
            <a:r>
              <a:rPr lang="en-AU" dirty="0"/>
              <a:t>HSS OD turning tools</a:t>
            </a:r>
          </a:p>
        </p:txBody>
      </p:sp>
      <p:cxnSp>
        <p:nvCxnSpPr>
          <p:cNvPr id="12" name="Straight Arrow Connector 11"/>
          <p:cNvCxnSpPr/>
          <p:nvPr/>
        </p:nvCxnSpPr>
        <p:spPr>
          <a:xfrm flipH="1">
            <a:off x="4932947" y="4713247"/>
            <a:ext cx="1795087" cy="14469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H="1">
            <a:off x="9168063" y="4713247"/>
            <a:ext cx="1528011" cy="101708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832477" y="4713247"/>
            <a:ext cx="1225441" cy="131457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a:off x="1739801" y="4713247"/>
            <a:ext cx="318117" cy="14469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2047605" y="4713247"/>
            <a:ext cx="506158" cy="149922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53386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22283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STYLES OF TOOLING</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3" name="TextBox 2"/>
          <p:cNvSpPr txBox="1"/>
          <p:nvPr/>
        </p:nvSpPr>
        <p:spPr>
          <a:xfrm>
            <a:off x="521094" y="168315"/>
            <a:ext cx="11197663" cy="2446824"/>
          </a:xfrm>
          <a:prstGeom prst="rect">
            <a:avLst/>
          </a:prstGeom>
          <a:noFill/>
        </p:spPr>
        <p:txBody>
          <a:bodyPr wrap="square" rtlCol="0">
            <a:spAutoFit/>
          </a:bodyPr>
          <a:lstStyle/>
          <a:p>
            <a:r>
              <a:rPr lang="en-AU" b="1" u="sng" dirty="0">
                <a:solidFill>
                  <a:schemeClr val="accent6"/>
                </a:solidFill>
              </a:rPr>
              <a:t>Additional external cutting and forming tools;</a:t>
            </a:r>
          </a:p>
          <a:p>
            <a:pPr marL="742950" lvl="1" indent="-285750">
              <a:lnSpc>
                <a:spcPct val="150000"/>
              </a:lnSpc>
              <a:buFont typeface="Arial" panose="020B0604020202020204" pitchFamily="34" charset="0"/>
              <a:buChar char="•"/>
            </a:pPr>
            <a:r>
              <a:rPr lang="en-AU" b="1" dirty="0">
                <a:solidFill>
                  <a:schemeClr val="accent6"/>
                </a:solidFill>
              </a:rPr>
              <a:t>Chamfering;</a:t>
            </a:r>
            <a:r>
              <a:rPr lang="en-AU" sz="1400" dirty="0">
                <a:solidFill>
                  <a:schemeClr val="accent6"/>
                </a:solidFill>
              </a:rPr>
              <a:t>.</a:t>
            </a:r>
            <a:r>
              <a:rPr lang="en-AU" sz="1400" dirty="0"/>
              <a:t> </a:t>
            </a:r>
            <a:r>
              <a:rPr lang="en-AU" sz="1400" dirty="0">
                <a:solidFill>
                  <a:schemeClr val="accent6"/>
                </a:solidFill>
              </a:rPr>
              <a:t>Cuts a 45° (or specified) bevel on an edge.</a:t>
            </a:r>
          </a:p>
          <a:p>
            <a:pPr marL="742950" lvl="1" indent="-285750">
              <a:lnSpc>
                <a:spcPct val="150000"/>
              </a:lnSpc>
              <a:buFont typeface="Arial" panose="020B0604020202020204" pitchFamily="34" charset="0"/>
              <a:buChar char="•"/>
            </a:pPr>
            <a:r>
              <a:rPr lang="en-AU" b="1" dirty="0">
                <a:solidFill>
                  <a:schemeClr val="accent6"/>
                </a:solidFill>
              </a:rPr>
              <a:t>Single‑point thread cutting; </a:t>
            </a:r>
            <a:r>
              <a:rPr lang="en-AU" sz="1400" dirty="0">
                <a:solidFill>
                  <a:schemeClr val="accent6"/>
                </a:solidFill>
              </a:rPr>
              <a:t>Tool follows lead screw; use a thread dial on manual machines, or CNC cycle.</a:t>
            </a:r>
            <a:endParaRPr lang="en-AU" b="1" dirty="0">
              <a:solidFill>
                <a:schemeClr val="accent6"/>
              </a:solidFill>
            </a:endParaRPr>
          </a:p>
          <a:p>
            <a:pPr marL="742950" lvl="1" indent="-285750">
              <a:lnSpc>
                <a:spcPct val="150000"/>
              </a:lnSpc>
              <a:buFont typeface="Arial" panose="020B0604020202020204" pitchFamily="34" charset="0"/>
              <a:buChar char="•"/>
            </a:pPr>
            <a:r>
              <a:rPr lang="en-AU" b="1" dirty="0">
                <a:solidFill>
                  <a:schemeClr val="accent6"/>
                </a:solidFill>
              </a:rPr>
              <a:t>Parting off; </a:t>
            </a:r>
            <a:r>
              <a:rPr lang="en-AU" sz="1400" dirty="0">
                <a:solidFill>
                  <a:schemeClr val="accent6"/>
                </a:solidFill>
              </a:rPr>
              <a:t>Separates finished part from bar stock.</a:t>
            </a:r>
            <a:endParaRPr lang="en-AU" sz="1400" b="1" dirty="0">
              <a:solidFill>
                <a:schemeClr val="accent6"/>
              </a:solidFill>
            </a:endParaRPr>
          </a:p>
          <a:p>
            <a:pPr marL="742950" lvl="1" indent="-285750">
              <a:lnSpc>
                <a:spcPct val="150000"/>
              </a:lnSpc>
              <a:buFont typeface="Arial" panose="020B0604020202020204" pitchFamily="34" charset="0"/>
              <a:buChar char="•"/>
            </a:pPr>
            <a:r>
              <a:rPr lang="en-AU" b="1" dirty="0">
                <a:solidFill>
                  <a:schemeClr val="accent6"/>
                </a:solidFill>
              </a:rPr>
              <a:t>Grooving; </a:t>
            </a:r>
            <a:r>
              <a:rPr lang="en-AU" sz="1400" dirty="0">
                <a:solidFill>
                  <a:schemeClr val="accent6"/>
                </a:solidFill>
              </a:rPr>
              <a:t>Cuts recesses for O‑rings, snap rings, or design features..</a:t>
            </a:r>
            <a:endParaRPr lang="en-AU" sz="1400" b="1" dirty="0">
              <a:solidFill>
                <a:schemeClr val="accent6"/>
              </a:solidFill>
            </a:endParaRPr>
          </a:p>
          <a:p>
            <a:pPr marL="742950" lvl="1" indent="-285750">
              <a:lnSpc>
                <a:spcPct val="150000"/>
              </a:lnSpc>
              <a:buFont typeface="Arial" panose="020B0604020202020204" pitchFamily="34" charset="0"/>
              <a:buChar char="•"/>
            </a:pPr>
            <a:r>
              <a:rPr lang="en-AU" b="1" dirty="0">
                <a:solidFill>
                  <a:schemeClr val="accent6"/>
                </a:solidFill>
              </a:rPr>
              <a:t>Knurling; </a:t>
            </a:r>
            <a:r>
              <a:rPr lang="en-AU" sz="1400" dirty="0">
                <a:solidFill>
                  <a:schemeClr val="accent6"/>
                </a:solidFill>
              </a:rPr>
              <a:t>Imprints/forms a pattern for grip or texture.</a:t>
            </a:r>
            <a:endParaRPr lang="en-AU" sz="1400" b="1" dirty="0">
              <a:solidFill>
                <a:schemeClr val="accent6"/>
              </a:solidFill>
            </a:endParaRPr>
          </a:p>
        </p:txBody>
      </p:sp>
      <p:pic>
        <p:nvPicPr>
          <p:cNvPr id="17410" name="Picture 2" descr="Lathe Cutting Tools: Different Types of Tools for Turning - WayKen"/>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63290" y="5109244"/>
            <a:ext cx="2823685" cy="1411843"/>
          </a:xfrm>
          <a:prstGeom prst="rect">
            <a:avLst/>
          </a:prstGeom>
          <a:noFill/>
          <a:extLst>
            <a:ext uri="{909E8E84-426E-40DD-AFC4-6F175D3DCCD1}">
              <a14:hiddenFill xmlns:a14="http://schemas.microsoft.com/office/drawing/2010/main">
                <a:solidFill>
                  <a:srgbClr val="FFFFFF"/>
                </a:solidFill>
              </a14:hiddenFill>
            </a:ext>
          </a:extLst>
        </p:spPr>
      </p:pic>
      <p:pic>
        <p:nvPicPr>
          <p:cNvPr id="17412" name="Picture 4" descr="Shop Lathe Cutting Tools &amp; Accessories - Machineryhouse"/>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4319011" y="4908854"/>
            <a:ext cx="2647783" cy="1600171"/>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12mm Parting Off Lathe Tool RIGHT HAND x1 1.5mm Wide Carbide Inserts | eBay  UK"/>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6966794" y="3016038"/>
            <a:ext cx="2799348" cy="1335505"/>
          </a:xfrm>
          <a:prstGeom prst="rect">
            <a:avLst/>
          </a:prstGeom>
          <a:noFill/>
          <a:extLst>
            <a:ext uri="{909E8E84-426E-40DD-AFC4-6F175D3DCCD1}">
              <a14:hiddenFill xmlns:a14="http://schemas.microsoft.com/office/drawing/2010/main">
                <a:solidFill>
                  <a:srgbClr val="FFFFFF"/>
                </a:solidFill>
              </a14:hiddenFill>
            </a:ext>
          </a:extLst>
        </p:spPr>
      </p:pic>
      <p:pic>
        <p:nvPicPr>
          <p:cNvPr id="17416" name="Picture 8" descr="Parting Off Tool Holder with Parting Blade SIEG S / N: 10145 Cut-Off Tool  and Cutting Blade 10mm Steel Power Tool Accessory - Lazada | Lazada PH"/>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2321260" y="3016038"/>
            <a:ext cx="3000818" cy="1335505"/>
          </a:xfrm>
          <a:prstGeom prst="rect">
            <a:avLst/>
          </a:prstGeom>
          <a:noFill/>
          <a:extLst>
            <a:ext uri="{909E8E84-426E-40DD-AFC4-6F175D3DCCD1}">
              <a14:hiddenFill xmlns:a14="http://schemas.microsoft.com/office/drawing/2010/main">
                <a:solidFill>
                  <a:srgbClr val="FFFFFF"/>
                </a:solidFill>
              </a14:hiddenFill>
            </a:ext>
          </a:extLst>
        </p:spPr>
      </p:pic>
      <p:pic>
        <p:nvPicPr>
          <p:cNvPr id="17418" name="Picture 10" descr="NEW KNURLING TOOL PIVOT HEAD DIAMOND MEDIUM PITCH PATTERN 1/2&quot; SQ. SHANK- LATHE ENGINEERING MACHINE TOOLS : Amazon.com.au"/>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a:stretch/>
        </p:blipFill>
        <p:spPr bwMode="auto">
          <a:xfrm>
            <a:off x="8198830" y="4920916"/>
            <a:ext cx="3363517" cy="160017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535085" y="2709128"/>
            <a:ext cx="2839239" cy="369332"/>
          </a:xfrm>
          <a:prstGeom prst="rect">
            <a:avLst/>
          </a:prstGeom>
          <a:noFill/>
        </p:spPr>
        <p:txBody>
          <a:bodyPr wrap="none" rtlCol="0">
            <a:spAutoFit/>
          </a:bodyPr>
          <a:lstStyle/>
          <a:p>
            <a:r>
              <a:rPr lang="en-AU" dirty="0"/>
              <a:t>HSS Parting/grooving tool</a:t>
            </a:r>
          </a:p>
        </p:txBody>
      </p:sp>
      <p:sp>
        <p:nvSpPr>
          <p:cNvPr id="13" name="TextBox 12"/>
          <p:cNvSpPr txBox="1"/>
          <p:nvPr/>
        </p:nvSpPr>
        <p:spPr>
          <a:xfrm>
            <a:off x="6509084" y="2657008"/>
            <a:ext cx="4177169" cy="369332"/>
          </a:xfrm>
          <a:prstGeom prst="rect">
            <a:avLst/>
          </a:prstGeom>
          <a:noFill/>
        </p:spPr>
        <p:txBody>
          <a:bodyPr wrap="none" rtlCol="0">
            <a:spAutoFit/>
          </a:bodyPr>
          <a:lstStyle/>
          <a:p>
            <a:r>
              <a:rPr lang="en-AU" dirty="0"/>
              <a:t>Tungsten carbide parting/grooving tool</a:t>
            </a:r>
          </a:p>
        </p:txBody>
      </p:sp>
      <p:sp>
        <p:nvSpPr>
          <p:cNvPr id="14" name="TextBox 13"/>
          <p:cNvSpPr txBox="1"/>
          <p:nvPr/>
        </p:nvSpPr>
        <p:spPr>
          <a:xfrm>
            <a:off x="664065" y="4567776"/>
            <a:ext cx="2198038" cy="369332"/>
          </a:xfrm>
          <a:prstGeom prst="rect">
            <a:avLst/>
          </a:prstGeom>
          <a:noFill/>
        </p:spPr>
        <p:txBody>
          <a:bodyPr wrap="none" rtlCol="0">
            <a:spAutoFit/>
          </a:bodyPr>
          <a:lstStyle/>
          <a:p>
            <a:r>
              <a:rPr lang="en-AU" dirty="0"/>
              <a:t>45  Chamfering tool</a:t>
            </a:r>
          </a:p>
        </p:txBody>
      </p:sp>
      <p:sp>
        <p:nvSpPr>
          <p:cNvPr id="16" name="Flowchart: Connector 15"/>
          <p:cNvSpPr/>
          <p:nvPr/>
        </p:nvSpPr>
        <p:spPr>
          <a:xfrm flipV="1">
            <a:off x="1009649" y="4617780"/>
            <a:ext cx="60785" cy="56613"/>
          </a:xfrm>
          <a:prstGeom prst="flowChartConnector">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TextBox 17"/>
          <p:cNvSpPr txBox="1"/>
          <p:nvPr/>
        </p:nvSpPr>
        <p:spPr>
          <a:xfrm>
            <a:off x="4216870" y="4525907"/>
            <a:ext cx="2852063" cy="369332"/>
          </a:xfrm>
          <a:prstGeom prst="rect">
            <a:avLst/>
          </a:prstGeom>
          <a:noFill/>
        </p:spPr>
        <p:txBody>
          <a:bodyPr wrap="none" rtlCol="0">
            <a:spAutoFit/>
          </a:bodyPr>
          <a:lstStyle/>
          <a:p>
            <a:r>
              <a:rPr lang="en-AU" dirty="0"/>
              <a:t>Single point threading tool</a:t>
            </a:r>
          </a:p>
        </p:txBody>
      </p:sp>
      <p:sp>
        <p:nvSpPr>
          <p:cNvPr id="19" name="TextBox 18"/>
          <p:cNvSpPr txBox="1"/>
          <p:nvPr/>
        </p:nvSpPr>
        <p:spPr>
          <a:xfrm>
            <a:off x="9114994" y="4489727"/>
            <a:ext cx="1531188" cy="369332"/>
          </a:xfrm>
          <a:prstGeom prst="rect">
            <a:avLst/>
          </a:prstGeom>
          <a:noFill/>
        </p:spPr>
        <p:txBody>
          <a:bodyPr wrap="none" rtlCol="0">
            <a:spAutoFit/>
          </a:bodyPr>
          <a:lstStyle/>
          <a:p>
            <a:r>
              <a:rPr lang="en-AU" dirty="0"/>
              <a:t>Knurling tool </a:t>
            </a:r>
          </a:p>
        </p:txBody>
      </p:sp>
      <p:cxnSp>
        <p:nvCxnSpPr>
          <p:cNvPr id="22" name="Straight Arrow Connector 21"/>
          <p:cNvCxnSpPr>
            <a:cxnSpLocks/>
          </p:cNvCxnSpPr>
          <p:nvPr/>
        </p:nvCxnSpPr>
        <p:spPr>
          <a:xfrm flipH="1">
            <a:off x="2862103" y="3078460"/>
            <a:ext cx="883987" cy="90306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H="1">
            <a:off x="7315200" y="2974169"/>
            <a:ext cx="285750" cy="98926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a:stCxn id="14" idx="2"/>
          </p:cNvCxnSpPr>
          <p:nvPr/>
        </p:nvCxnSpPr>
        <p:spPr>
          <a:xfrm flipH="1">
            <a:off x="838200" y="4937108"/>
            <a:ext cx="924884" cy="87805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338" name="Straight Arrow Connector 14337"/>
          <p:cNvCxnSpPr>
            <a:stCxn id="18" idx="2"/>
          </p:cNvCxnSpPr>
          <p:nvPr/>
        </p:nvCxnSpPr>
        <p:spPr>
          <a:xfrm flipH="1">
            <a:off x="4543883" y="4895239"/>
            <a:ext cx="1099019" cy="126743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4343" name="Straight Arrow Connector 14342"/>
          <p:cNvCxnSpPr/>
          <p:nvPr/>
        </p:nvCxnSpPr>
        <p:spPr>
          <a:xfrm flipH="1">
            <a:off x="9114994" y="4752442"/>
            <a:ext cx="581456" cy="77651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34254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22283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STYLES OF TOOLING</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sp>
        <p:nvSpPr>
          <p:cNvPr id="3" name="TextBox 2"/>
          <p:cNvSpPr txBox="1"/>
          <p:nvPr/>
        </p:nvSpPr>
        <p:spPr>
          <a:xfrm>
            <a:off x="521094" y="168315"/>
            <a:ext cx="11197663" cy="1615827"/>
          </a:xfrm>
          <a:prstGeom prst="rect">
            <a:avLst/>
          </a:prstGeom>
          <a:noFill/>
        </p:spPr>
        <p:txBody>
          <a:bodyPr wrap="square" rtlCol="0">
            <a:spAutoFit/>
          </a:bodyPr>
          <a:lstStyle/>
          <a:p>
            <a:r>
              <a:rPr lang="en-AU" b="1" u="sng" dirty="0" err="1">
                <a:solidFill>
                  <a:schemeClr val="accent6"/>
                </a:solidFill>
              </a:rPr>
              <a:t>I.D</a:t>
            </a:r>
            <a:r>
              <a:rPr lang="en-AU" b="1" u="sng" dirty="0">
                <a:solidFill>
                  <a:schemeClr val="accent6"/>
                </a:solidFill>
              </a:rPr>
              <a:t> (internal diameter) Turning;</a:t>
            </a:r>
          </a:p>
          <a:p>
            <a:pPr marL="742950" lvl="1" indent="-285750">
              <a:lnSpc>
                <a:spcPct val="150000"/>
              </a:lnSpc>
              <a:buFont typeface="Arial" panose="020B0604020202020204" pitchFamily="34" charset="0"/>
              <a:buChar char="•"/>
            </a:pPr>
            <a:r>
              <a:rPr lang="en-AU" b="1" dirty="0">
                <a:solidFill>
                  <a:schemeClr val="accent6"/>
                </a:solidFill>
              </a:rPr>
              <a:t>Boring;</a:t>
            </a:r>
            <a:r>
              <a:rPr lang="en-AU" sz="1400" dirty="0"/>
              <a:t> </a:t>
            </a:r>
            <a:r>
              <a:rPr lang="en-AU" sz="1400" dirty="0">
                <a:solidFill>
                  <a:schemeClr val="accent6"/>
                </a:solidFill>
              </a:rPr>
              <a:t>Enlarges and trues a drilled hole.</a:t>
            </a:r>
          </a:p>
          <a:p>
            <a:pPr marL="742950" lvl="1" indent="-285750">
              <a:lnSpc>
                <a:spcPct val="150000"/>
              </a:lnSpc>
              <a:buFont typeface="Arial" panose="020B0604020202020204" pitchFamily="34" charset="0"/>
              <a:buChar char="•"/>
            </a:pPr>
            <a:r>
              <a:rPr lang="en-AU" b="1" dirty="0">
                <a:solidFill>
                  <a:schemeClr val="accent6"/>
                </a:solidFill>
              </a:rPr>
              <a:t>Internal taper boring; </a:t>
            </a:r>
            <a:r>
              <a:rPr lang="en-AU" sz="1400" dirty="0">
                <a:solidFill>
                  <a:schemeClr val="accent6"/>
                </a:solidFill>
              </a:rPr>
              <a:t>Produces a tapered bore.</a:t>
            </a:r>
            <a:endParaRPr lang="en-AU" sz="1400" b="1" dirty="0">
              <a:solidFill>
                <a:schemeClr val="accent6"/>
              </a:solidFill>
            </a:endParaRPr>
          </a:p>
          <a:p>
            <a:pPr marL="742950" lvl="1" indent="-285750">
              <a:lnSpc>
                <a:spcPct val="150000"/>
              </a:lnSpc>
              <a:buFont typeface="Arial" panose="020B0604020202020204" pitchFamily="34" charset="0"/>
              <a:buChar char="•"/>
            </a:pPr>
            <a:r>
              <a:rPr lang="en-AU" b="1" dirty="0">
                <a:solidFill>
                  <a:schemeClr val="accent6"/>
                </a:solidFill>
              </a:rPr>
              <a:t>Thread boring (internal threading); </a:t>
            </a:r>
            <a:r>
              <a:rPr lang="en-AU" sz="1400" dirty="0">
                <a:solidFill>
                  <a:schemeClr val="accent6"/>
                </a:solidFill>
              </a:rPr>
              <a:t>Cuts threads in a bore.</a:t>
            </a:r>
            <a:endParaRPr lang="en-AU" sz="1400" b="1" dirty="0">
              <a:solidFill>
                <a:schemeClr val="accent6"/>
              </a:solidFill>
            </a:endParaRPr>
          </a:p>
        </p:txBody>
      </p:sp>
      <p:pic>
        <p:nvPicPr>
          <p:cNvPr id="16390" name="Picture 6" descr="Lathe Cutting Tools: Different Types of Tools for Turning - WayKen"/>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280275" y="2277301"/>
            <a:ext cx="3959225" cy="1979613"/>
          </a:xfrm>
          <a:prstGeom prst="rect">
            <a:avLst/>
          </a:prstGeom>
          <a:noFill/>
          <a:extLst>
            <a:ext uri="{909E8E84-426E-40DD-AFC4-6F175D3DCCD1}">
              <a14:hiddenFill xmlns:a14="http://schemas.microsoft.com/office/drawing/2010/main">
                <a:solidFill>
                  <a:srgbClr val="FFFFFF"/>
                </a:solidFill>
              </a14:hiddenFill>
            </a:ext>
          </a:extLst>
        </p:spPr>
      </p:pic>
      <p:pic>
        <p:nvPicPr>
          <p:cNvPr id="16392" name="Picture 8" descr="S20R-MVUNR/MVUNL 16 Internal Turning Boring Bar – DaBlacksmith"/>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7542212" y="4618864"/>
            <a:ext cx="3435350" cy="2077100"/>
          </a:xfrm>
          <a:prstGeom prst="rect">
            <a:avLst/>
          </a:prstGeom>
          <a:noFill/>
          <a:extLst>
            <a:ext uri="{909E8E84-426E-40DD-AFC4-6F175D3DCCD1}">
              <a14:hiddenFill xmlns:a14="http://schemas.microsoft.com/office/drawing/2010/main">
                <a:solidFill>
                  <a:srgbClr val="FFFFFF"/>
                </a:solidFill>
              </a14:hiddenFill>
            </a:ext>
          </a:extLst>
        </p:spPr>
      </p:pic>
      <p:pic>
        <p:nvPicPr>
          <p:cNvPr id="16394" name="Picture 10" descr="Mild Steel Turning Boring Tools, Size: 6-8 mm, Automation Grade: Manual at  ₹ 8000/piece in Vadodara"/>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1978417" y="4623685"/>
            <a:ext cx="3460553" cy="191365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499175" y="2187375"/>
            <a:ext cx="2621230" cy="369332"/>
          </a:xfrm>
          <a:prstGeom prst="rect">
            <a:avLst/>
          </a:prstGeom>
          <a:noFill/>
        </p:spPr>
        <p:txBody>
          <a:bodyPr wrap="none" rtlCol="0">
            <a:spAutoFit/>
          </a:bodyPr>
          <a:lstStyle/>
          <a:p>
            <a:r>
              <a:rPr lang="en-AU" dirty="0"/>
              <a:t>Style of HSS Boring bar</a:t>
            </a:r>
          </a:p>
        </p:txBody>
      </p:sp>
      <p:sp>
        <p:nvSpPr>
          <p:cNvPr id="5" name="TextBox 4"/>
          <p:cNvSpPr txBox="1"/>
          <p:nvPr/>
        </p:nvSpPr>
        <p:spPr>
          <a:xfrm>
            <a:off x="6913179" y="2250975"/>
            <a:ext cx="4574714" cy="369332"/>
          </a:xfrm>
          <a:prstGeom prst="rect">
            <a:avLst/>
          </a:prstGeom>
          <a:noFill/>
        </p:spPr>
        <p:txBody>
          <a:bodyPr wrap="none" rtlCol="0">
            <a:spAutoFit/>
          </a:bodyPr>
          <a:lstStyle/>
          <a:p>
            <a:r>
              <a:rPr lang="en-AU" dirty="0"/>
              <a:t>Tungsten carbide boring bar (Roughing tip)</a:t>
            </a:r>
          </a:p>
        </p:txBody>
      </p:sp>
      <p:sp>
        <p:nvSpPr>
          <p:cNvPr id="25" name="TextBox 24"/>
          <p:cNvSpPr txBox="1"/>
          <p:nvPr/>
        </p:nvSpPr>
        <p:spPr>
          <a:xfrm>
            <a:off x="6972530" y="4249532"/>
            <a:ext cx="4433650" cy="369332"/>
          </a:xfrm>
          <a:prstGeom prst="rect">
            <a:avLst/>
          </a:prstGeom>
          <a:noFill/>
        </p:spPr>
        <p:txBody>
          <a:bodyPr wrap="none" rtlCol="0">
            <a:spAutoFit/>
          </a:bodyPr>
          <a:lstStyle/>
          <a:p>
            <a:r>
              <a:rPr lang="en-AU" dirty="0"/>
              <a:t>Tungsten carbide boring bar (finishing tip)</a:t>
            </a:r>
          </a:p>
        </p:txBody>
      </p:sp>
      <p:sp>
        <p:nvSpPr>
          <p:cNvPr id="26" name="TextBox 25"/>
          <p:cNvSpPr txBox="1"/>
          <p:nvPr/>
        </p:nvSpPr>
        <p:spPr>
          <a:xfrm>
            <a:off x="1420360" y="4133093"/>
            <a:ext cx="4549066" cy="369332"/>
          </a:xfrm>
          <a:prstGeom prst="rect">
            <a:avLst/>
          </a:prstGeom>
          <a:noFill/>
        </p:spPr>
        <p:txBody>
          <a:bodyPr wrap="none" rtlCol="0">
            <a:spAutoFit/>
          </a:bodyPr>
          <a:lstStyle/>
          <a:p>
            <a:r>
              <a:rPr lang="en-AU" dirty="0"/>
              <a:t>Tungsten carbide boring bar (threading tip)</a:t>
            </a:r>
          </a:p>
        </p:txBody>
      </p:sp>
      <p:cxnSp>
        <p:nvCxnSpPr>
          <p:cNvPr id="15" name="Straight Arrow Connector 14"/>
          <p:cNvCxnSpPr/>
          <p:nvPr/>
        </p:nvCxnSpPr>
        <p:spPr>
          <a:xfrm flipH="1">
            <a:off x="7620000" y="2620307"/>
            <a:ext cx="1362075" cy="99105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H="1">
            <a:off x="2419350" y="4502425"/>
            <a:ext cx="1028701" cy="180312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a:cxnSpLocks/>
          </p:cNvCxnSpPr>
          <p:nvPr/>
        </p:nvCxnSpPr>
        <p:spPr>
          <a:xfrm flipH="1">
            <a:off x="8072668" y="4618864"/>
            <a:ext cx="687874" cy="134378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1" name="AutoShape 12" descr="HSS boring tool, shank 8 x 8 x 80 mm - RCIDM8 | RCM Machines Luxembourg E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4336" name="Picture 14335"/>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717883" y="2596314"/>
            <a:ext cx="3981620" cy="1415519"/>
          </a:xfrm>
          <a:prstGeom prst="rect">
            <a:avLst/>
          </a:prstGeom>
        </p:spPr>
      </p:pic>
      <p:cxnSp>
        <p:nvCxnSpPr>
          <p:cNvPr id="14338" name="Straight Arrow Connector 14337"/>
          <p:cNvCxnSpPr>
            <a:cxnSpLocks/>
          </p:cNvCxnSpPr>
          <p:nvPr/>
        </p:nvCxnSpPr>
        <p:spPr>
          <a:xfrm>
            <a:off x="3937819" y="2556707"/>
            <a:ext cx="138881" cy="71040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695174"/>
      </p:ext>
    </p:extLst>
  </p:cSld>
  <p:clrMapOvr>
    <a:masterClrMapping/>
  </p:clrMapOvr>
</p:sld>
</file>

<file path=ppt/theme/theme1.xml><?xml version="1.0" encoding="utf-8"?>
<a:theme xmlns:a="http://schemas.openxmlformats.org/drawingml/2006/main" name="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QL35859_Master Brand_Refreshed" id="{97735FE3-9D76-CB42-8282-D007570D992C}" vid="{98743D13-5FC3-FD49-A897-B342DD4DB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98993af99459435a43748aca3ef68176">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994b4f62000eb01eeee9af66c50a1f2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2.xml><?xml version="1.0" encoding="utf-8"?>
<ds:datastoreItem xmlns:ds="http://schemas.openxmlformats.org/officeDocument/2006/customXml" ds:itemID="{B3648B47-1534-4EF0-96AB-CA02326F693B}">
  <ds:schemaRefs>
    <ds:schemaRef ds:uri="39c699f1-e6d6-44b4-bb7e-5f95b4eee2d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702ba760-d430-4845-811e-7baaf2bc5152"/>
    <ds:schemaRef ds:uri="http://www.w3.org/XML/1998/namespace"/>
    <ds:schemaRef ds:uri="http://purl.org/dc/dcmitype/"/>
    <ds:schemaRef ds:uri="1ed6b056-f5cc-4995-84e6-2a4ec15092a7"/>
    <ds:schemaRef ds:uri="c1c20314-91fd-4dff-998a-7a79842116fc"/>
    <ds:schemaRef ds:uri="b695005b-d803-47f4-974f-abac8cfe93be"/>
    <ds:schemaRef ds:uri="ef15ea92-d665-4eb4-91e3-7ae34e5e038a"/>
  </ds:schemaRefs>
</ds:datastoreItem>
</file>

<file path=customXml/itemProps3.xml><?xml version="1.0" encoding="utf-8"?>
<ds:datastoreItem xmlns:ds="http://schemas.openxmlformats.org/officeDocument/2006/customXml" ds:itemID="{FE2CF8C8-2217-45FC-A4C2-6002F1C15E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16035</TotalTime>
  <Words>1438</Words>
  <Application>Microsoft Office PowerPoint</Application>
  <PresentationFormat>Widescreen</PresentationFormat>
  <Paragraphs>147</Paragraphs>
  <Slides>17</Slides>
  <Notes>1</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Calibri</vt:lpstr>
      <vt:lpstr>Arial</vt:lpstr>
      <vt:lpstr>Aptos</vt:lpstr>
      <vt:lpstr>Office Theme</vt:lpstr>
      <vt:lpstr>Correct Tooling Selection For   Lathe Operations</vt:lpstr>
      <vt:lpstr>Learning Objectives</vt:lpstr>
      <vt:lpstr>What is Lathe tooling? </vt:lpstr>
      <vt:lpstr>Metal Lathe tooling materials </vt:lpstr>
      <vt:lpstr>PowerPoint Presentation</vt:lpstr>
      <vt:lpstr>Metal Lathe tooling materials</vt:lpstr>
      <vt:lpstr>Lathe tooling and their application </vt:lpstr>
      <vt:lpstr>PowerPoint Presentation</vt:lpstr>
      <vt:lpstr>PowerPoint Presentation</vt:lpstr>
      <vt:lpstr>Lathe tooling cutting Direction</vt:lpstr>
      <vt:lpstr>Lathe tooling geometry</vt:lpstr>
      <vt:lpstr>Lathe tooling geometry</vt:lpstr>
      <vt:lpstr>PowerPoint Presentation</vt:lpstr>
      <vt:lpstr>Setting tools on center in a tool holder</vt:lpstr>
      <vt:lpstr>Tool posts on the compound slide</vt:lpstr>
      <vt:lpstr>Tool posts on the compound slide</vt:lpstr>
      <vt:lpstr>resources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 (TAFE Queensland Master Brand)</dc:title>
  <dc:creator>TAFE Queensland</dc:creator>
  <cp:lastModifiedBy>Georgi Tomlinson</cp:lastModifiedBy>
  <cp:revision>129</cp:revision>
  <dcterms:created xsi:type="dcterms:W3CDTF">2023-10-22T03:23:40Z</dcterms:created>
  <dcterms:modified xsi:type="dcterms:W3CDTF">2025-10-16T11:06:18Z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ContentTypeId">
    <vt:lpwstr>0x0101006E3F2482381A214485F148E738AE1B9A</vt:lpwstr>
  </property>
  <property fmtid="{D5CDD505-2E9C-101B-9397-08002B2CF9AE}" pid="5" name="Area">
    <vt:lpwstr/>
  </property>
  <property fmtid="{D5CDD505-2E9C-101B-9397-08002B2CF9AE}" pid="6" name="TaxKeyword">
    <vt:lpwstr/>
  </property>
  <property fmtid="{D5CDD505-2E9C-101B-9397-08002B2CF9AE}" pid="7" name="PandPCategory">
    <vt:lpwstr>1515;#320 TAFE Queensland Brand|48f22511-66c6-4e73-977b-d7738d5c4680</vt:lpwstr>
  </property>
  <property fmtid="{D5CDD505-2E9C-101B-9397-08002B2CF9AE}" pid="8" name="_dlc_DocIdItemGuid">
    <vt:lpwstr>7fcb1ffa-ec16-453c-90f8-81626998649c</vt:lpwstr>
  </property>
  <property fmtid="{D5CDD505-2E9C-101B-9397-08002B2CF9AE}" pid="9" name="Scope">
    <vt:lpwstr>7;#All staff|52512cf1-7460-4f08-a370-7b30d022c859</vt:lpwstr>
  </property>
  <property fmtid="{D5CDD505-2E9C-101B-9397-08002B2CF9AE}" pid="10" name="PandPParentCategory">
    <vt:lpwstr>2;#300 Marketing and Communication|423b3318-0d6a-4918-8924-d266a809de54</vt:lpwstr>
  </property>
  <property fmtid="{D5CDD505-2E9C-101B-9397-08002B2CF9AE}" pid="11" name="MSIP_Label_defa4170-0d19-0005-0004-bc88714345d2_Enabled">
    <vt:lpwstr>true</vt:lpwstr>
  </property>
  <property fmtid="{D5CDD505-2E9C-101B-9397-08002B2CF9AE}" pid="12" name="MSIP_Label_defa4170-0d19-0005-0004-bc88714345d2_SetDate">
    <vt:lpwstr>2025-10-08T00:54:41Z</vt:lpwstr>
  </property>
  <property fmtid="{D5CDD505-2E9C-101B-9397-08002B2CF9AE}" pid="13" name="MSIP_Label_defa4170-0d19-0005-0004-bc88714345d2_Method">
    <vt:lpwstr>Standard</vt:lpwstr>
  </property>
  <property fmtid="{D5CDD505-2E9C-101B-9397-08002B2CF9AE}" pid="14" name="MSIP_Label_defa4170-0d19-0005-0004-bc88714345d2_Name">
    <vt:lpwstr>defa4170-0d19-0005-0004-bc88714345d2</vt:lpwstr>
  </property>
  <property fmtid="{D5CDD505-2E9C-101B-9397-08002B2CF9AE}" pid="15" name="MSIP_Label_defa4170-0d19-0005-0004-bc88714345d2_SiteId">
    <vt:lpwstr>c5ccd573-ff69-4ff8-ada6-359bd6300982</vt:lpwstr>
  </property>
  <property fmtid="{D5CDD505-2E9C-101B-9397-08002B2CF9AE}" pid="16" name="MSIP_Label_defa4170-0d19-0005-0004-bc88714345d2_ActionId">
    <vt:lpwstr>27abf077-d080-43bb-bd95-43ab3e6bc86e</vt:lpwstr>
  </property>
  <property fmtid="{D5CDD505-2E9C-101B-9397-08002B2CF9AE}" pid="17" name="MSIP_Label_defa4170-0d19-0005-0004-bc88714345d2_ContentBits">
    <vt:lpwstr>0</vt:lpwstr>
  </property>
  <property fmtid="{D5CDD505-2E9C-101B-9397-08002B2CF9AE}" pid="18" name="MSIP_Label_defa4170-0d19-0005-0004-bc88714345d2_Tag">
    <vt:lpwstr>10, 3, 0, 1</vt:lpwstr>
  </property>
</Properties>
</file>